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Lst>
  <p:sldSz cy="5143500" cx="9144000"/>
  <p:notesSz cx="6858000" cy="9144000"/>
  <p:embeddedFontLst>
    <p:embeddedFont>
      <p:font typeface="Bangers"/>
      <p:regular r:id="rId20"/>
    </p:embeddedFont>
    <p:embeddedFont>
      <p:font typeface="Caveat"/>
      <p:regular r:id="rId21"/>
      <p:bold r:id="rId22"/>
    </p:embeddedFont>
    <p:embeddedFont>
      <p:font typeface="Robo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Bangers-regular.fntdata"/><Relationship Id="rId22" Type="http://schemas.openxmlformats.org/officeDocument/2006/relationships/font" Target="fonts/Caveat-bold.fntdata"/><Relationship Id="rId21" Type="http://schemas.openxmlformats.org/officeDocument/2006/relationships/font" Target="fonts/Caveat-regular.fntdata"/><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327c7cde642_0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327c7cde642_0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0" name="Shape 120"/>
        <p:cNvGrpSpPr/>
        <p:nvPr/>
      </p:nvGrpSpPr>
      <p:grpSpPr>
        <a:xfrm>
          <a:off x="0" y="0"/>
          <a:ext cx="0" cy="0"/>
          <a:chOff x="0" y="0"/>
          <a:chExt cx="0" cy="0"/>
        </a:xfrm>
      </p:grpSpPr>
      <p:sp>
        <p:nvSpPr>
          <p:cNvPr id="121" name="Google Shape;121;g327c7cde642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2" name="Google Shape;122;g327c7cde642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327c7cde642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327c7cde642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327c7cde642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327c7cde642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2c5f2c387e_4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2c5f2c387e_4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 name="Shape 56"/>
        <p:cNvGrpSpPr/>
        <p:nvPr/>
      </p:nvGrpSpPr>
      <p:grpSpPr>
        <a:xfrm>
          <a:off x="0" y="0"/>
          <a:ext cx="0" cy="0"/>
          <a:chOff x="0" y="0"/>
          <a:chExt cx="0" cy="0"/>
        </a:xfrm>
      </p:grpSpPr>
      <p:sp>
        <p:nvSpPr>
          <p:cNvPr id="57" name="Google Shape;57;g32dfd02f671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8" name="Google Shape;58;g32dfd02f671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 name="Shape 63"/>
        <p:cNvGrpSpPr/>
        <p:nvPr/>
      </p:nvGrpSpPr>
      <p:grpSpPr>
        <a:xfrm>
          <a:off x="0" y="0"/>
          <a:ext cx="0" cy="0"/>
          <a:chOff x="0" y="0"/>
          <a:chExt cx="0" cy="0"/>
        </a:xfrm>
      </p:grpSpPr>
      <p:sp>
        <p:nvSpPr>
          <p:cNvPr id="64" name="Google Shape;64;g32dfd02f671_0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5" name="Google Shape;65;g32dfd02f671_0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 name="Shape 70"/>
        <p:cNvGrpSpPr/>
        <p:nvPr/>
      </p:nvGrpSpPr>
      <p:grpSpPr>
        <a:xfrm>
          <a:off x="0" y="0"/>
          <a:ext cx="0" cy="0"/>
          <a:chOff x="0" y="0"/>
          <a:chExt cx="0" cy="0"/>
        </a:xfrm>
      </p:grpSpPr>
      <p:sp>
        <p:nvSpPr>
          <p:cNvPr id="71" name="Google Shape;71;g32dfd02f671_0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2" name="Google Shape;72;g32dfd02f671_0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7" name="Shape 77"/>
        <p:cNvGrpSpPr/>
        <p:nvPr/>
      </p:nvGrpSpPr>
      <p:grpSpPr>
        <a:xfrm>
          <a:off x="0" y="0"/>
          <a:ext cx="0" cy="0"/>
          <a:chOff x="0" y="0"/>
          <a:chExt cx="0" cy="0"/>
        </a:xfrm>
      </p:grpSpPr>
      <p:sp>
        <p:nvSpPr>
          <p:cNvPr id="78" name="Google Shape;78;g32dfd02f671_1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9" name="Google Shape;79;g32dfd02f671_1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2c5f2c387e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2c5f2c387e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 name="Shape 92"/>
        <p:cNvGrpSpPr/>
        <p:nvPr/>
      </p:nvGrpSpPr>
      <p:grpSpPr>
        <a:xfrm>
          <a:off x="0" y="0"/>
          <a:ext cx="0" cy="0"/>
          <a:chOff x="0" y="0"/>
          <a:chExt cx="0" cy="0"/>
        </a:xfrm>
      </p:grpSpPr>
      <p:sp>
        <p:nvSpPr>
          <p:cNvPr id="93" name="Google Shape;93;g32dfd02f671_1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 name="Google Shape;94;g32dfd02f671_1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 name="Shape 99"/>
        <p:cNvGrpSpPr/>
        <p:nvPr/>
      </p:nvGrpSpPr>
      <p:grpSpPr>
        <a:xfrm>
          <a:off x="0" y="0"/>
          <a:ext cx="0" cy="0"/>
          <a:chOff x="0" y="0"/>
          <a:chExt cx="0" cy="0"/>
        </a:xfrm>
      </p:grpSpPr>
      <p:sp>
        <p:nvSpPr>
          <p:cNvPr id="100" name="Google Shape;100;g32c5f2c387e_4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 name="Google Shape;101;g32c5f2c387e_4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5" name="Shape 105"/>
        <p:cNvGrpSpPr/>
        <p:nvPr/>
      </p:nvGrpSpPr>
      <p:grpSpPr>
        <a:xfrm>
          <a:off x="0" y="0"/>
          <a:ext cx="0" cy="0"/>
          <a:chOff x="0" y="0"/>
          <a:chExt cx="0" cy="0"/>
        </a:xfrm>
      </p:grpSpPr>
      <p:sp>
        <p:nvSpPr>
          <p:cNvPr id="106" name="Google Shape;106;g32dfd02f671_0_1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7" name="Google Shape;107;g32dfd02f671_0_1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 Id="rId3" Type="http://schemas.openxmlformats.org/officeDocument/2006/relationships/image" Target="../media/image1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 Id="rId3" Type="http://schemas.openxmlformats.org/officeDocument/2006/relationships/image" Target="../media/image10.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7.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 Id="rId3" Type="http://schemas.openxmlformats.org/officeDocument/2006/relationships/image" Target="../media/image6.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5.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3.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hyperlink" Target="https://jax.readthedocs.io/en/latest/notebooks/thinking_in_jax.html" TargetMode="External"/><Relationship Id="rId4" Type="http://schemas.openxmlformats.org/officeDocument/2006/relationships/hyperlink" Target="https://github.com/jax-ml/jax" TargetMode="External"/><Relationship Id="rId5" Type="http://schemas.openxmlformats.org/officeDocument/2006/relationships/hyperlink" Target="https://github.com/jax-ml/jax/blob/main/README.md" TargetMode="External"/><Relationship Id="rId6" Type="http://schemas.openxmlformats.org/officeDocument/2006/relationships/hyperlink" Target="https://github.com/HIPS/autograd/blob/master/README.md" TargetMode="External"/><Relationship Id="rId7" Type="http://schemas.openxmlformats.org/officeDocument/2006/relationships/hyperlink" Target="https://openxla.org/xla"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9.xml"/><Relationship Id="rId3" Type="http://schemas.openxmlformats.org/officeDocument/2006/relationships/image" Target="../media/image8.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53" name="Shape 53"/>
        <p:cNvGrpSpPr/>
        <p:nvPr/>
      </p:nvGrpSpPr>
      <p:grpSpPr>
        <a:xfrm>
          <a:off x="0" y="0"/>
          <a:ext cx="0" cy="0"/>
          <a:chOff x="0" y="0"/>
          <a:chExt cx="0" cy="0"/>
        </a:xfrm>
      </p:grpSpPr>
      <p:pic>
        <p:nvPicPr>
          <p:cNvPr id="54" name="Google Shape;54;p13"/>
          <p:cNvPicPr preferRelativeResize="0"/>
          <p:nvPr/>
        </p:nvPicPr>
        <p:blipFill rotWithShape="1">
          <a:blip r:embed="rId3">
            <a:alphaModFix/>
          </a:blip>
          <a:srcRect b="-1380" l="664" r="119" t="1380"/>
          <a:stretch/>
        </p:blipFill>
        <p:spPr>
          <a:xfrm>
            <a:off x="35725" y="-632350"/>
            <a:ext cx="9072551" cy="5143501"/>
          </a:xfrm>
          <a:prstGeom prst="rect">
            <a:avLst/>
          </a:prstGeom>
          <a:noFill/>
          <a:ln>
            <a:noFill/>
          </a:ln>
        </p:spPr>
      </p:pic>
      <p:sp>
        <p:nvSpPr>
          <p:cNvPr id="55" name="Google Shape;55;p13"/>
          <p:cNvSpPr txBox="1"/>
          <p:nvPr/>
        </p:nvSpPr>
        <p:spPr>
          <a:xfrm>
            <a:off x="107425" y="4391500"/>
            <a:ext cx="8868900" cy="5334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600"/>
              </a:spcAft>
              <a:buNone/>
            </a:pPr>
            <a:r>
              <a:rPr b="1" lang="en" sz="2265">
                <a:solidFill>
                  <a:srgbClr val="FF9900"/>
                </a:solidFill>
                <a:latin typeface="Caveat"/>
                <a:ea typeface="Caveat"/>
                <a:cs typeface="Caveat"/>
                <a:sym typeface="Caveat"/>
              </a:rPr>
              <a:t>Group </a:t>
            </a:r>
            <a:r>
              <a:rPr b="1" lang="en" sz="2265">
                <a:solidFill>
                  <a:srgbClr val="FF9900"/>
                </a:solidFill>
                <a:latin typeface="Caveat"/>
                <a:ea typeface="Caveat"/>
                <a:cs typeface="Caveat"/>
                <a:sym typeface="Caveat"/>
              </a:rPr>
              <a:t>2Deep 2Learn</a:t>
            </a:r>
            <a:r>
              <a:rPr b="1" lang="en" sz="2265">
                <a:solidFill>
                  <a:srgbClr val="FF9900"/>
                </a:solidFill>
                <a:latin typeface="Caveat"/>
                <a:ea typeface="Caveat"/>
                <a:cs typeface="Caveat"/>
                <a:sym typeface="Caveat"/>
              </a:rPr>
              <a:t>:</a:t>
            </a:r>
            <a:r>
              <a:rPr b="1" lang="en" sz="2265">
                <a:solidFill>
                  <a:schemeClr val="dk1"/>
                </a:solidFill>
                <a:latin typeface="Caveat"/>
                <a:ea typeface="Caveat"/>
                <a:cs typeface="Caveat"/>
                <a:sym typeface="Caveat"/>
              </a:rPr>
              <a:t> Jazmine Brown, Varit Kobutra, Kimberly Navarrete, Phillip Torres</a:t>
            </a:r>
            <a:endParaRPr b="1">
              <a:solidFill>
                <a:schemeClr val="dk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22"/>
          <p:cNvSpPr txBox="1"/>
          <p:nvPr>
            <p:ph type="title"/>
          </p:nvPr>
        </p:nvSpPr>
        <p:spPr>
          <a:xfrm>
            <a:off x="-2962600" y="581375"/>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18" name="Google Shape;118;p22"/>
          <p:cNvSpPr txBox="1"/>
          <p:nvPr>
            <p:ph idx="1" type="body"/>
          </p:nvPr>
        </p:nvSpPr>
        <p:spPr>
          <a:xfrm>
            <a:off x="311700" y="717600"/>
            <a:ext cx="3818400" cy="3841500"/>
          </a:xfrm>
          <a:prstGeom prst="rect">
            <a:avLst/>
          </a:prstGeom>
        </p:spPr>
        <p:txBody>
          <a:bodyPr anchorCtr="0" anchor="t" bIns="91425" lIns="91425" spcFirstLastPara="1" rIns="91425" wrap="square" tIns="91425">
            <a:normAutofit/>
          </a:bodyPr>
          <a:lstStyle/>
          <a:p>
            <a:pPr indent="0" lvl="0" marL="0" rtl="0" algn="ctr">
              <a:spcBef>
                <a:spcPts val="1600"/>
              </a:spcBef>
              <a:spcAft>
                <a:spcPts val="0"/>
              </a:spcAft>
              <a:buNone/>
            </a:pPr>
            <a:r>
              <a:rPr lang="en" sz="1400">
                <a:solidFill>
                  <a:srgbClr val="434343"/>
                </a:solidFill>
                <a:latin typeface="Bangers"/>
                <a:ea typeface="Bangers"/>
                <a:cs typeface="Bangers"/>
                <a:sym typeface="Bangers"/>
              </a:rPr>
              <a:t>Performance Advantages</a:t>
            </a:r>
            <a:endParaRPr sz="1400">
              <a:solidFill>
                <a:srgbClr val="434343"/>
              </a:solidFill>
              <a:latin typeface="Bangers"/>
              <a:ea typeface="Bangers"/>
              <a:cs typeface="Bangers"/>
              <a:sym typeface="Bangers"/>
            </a:endParaRPr>
          </a:p>
          <a:p>
            <a:pPr indent="-304800" lvl="0" marL="457200" rtl="0" algn="l">
              <a:spcBef>
                <a:spcPts val="600"/>
              </a:spcBef>
              <a:spcAft>
                <a:spcPts val="0"/>
              </a:spcAft>
              <a:buClr>
                <a:schemeClr val="dk1"/>
              </a:buClr>
              <a:buSzPts val="1200"/>
              <a:buFont typeface="Arial"/>
              <a:buChar char="●"/>
            </a:pPr>
            <a:r>
              <a:rPr lang="en">
                <a:solidFill>
                  <a:schemeClr val="dk1"/>
                </a:solidFill>
              </a:rPr>
              <a:t>Up to 50x faster than traditional Python lists (van der Walt et al., 2011)</a:t>
            </a:r>
            <a:endParaRPr>
              <a:solidFill>
                <a:schemeClr val="dk1"/>
              </a:solidFill>
            </a:endParaRPr>
          </a:p>
          <a:p>
            <a:pPr indent="-304800" lvl="0" marL="457200" rtl="0" algn="l">
              <a:spcBef>
                <a:spcPts val="0"/>
              </a:spcBef>
              <a:spcAft>
                <a:spcPts val="0"/>
              </a:spcAft>
              <a:buClr>
                <a:schemeClr val="dk1"/>
              </a:buClr>
              <a:buSzPts val="1200"/>
              <a:buFont typeface="Arial"/>
              <a:buChar char="●"/>
            </a:pPr>
            <a:r>
              <a:rPr lang="en">
                <a:solidFill>
                  <a:schemeClr val="dk1"/>
                </a:solidFill>
              </a:rPr>
              <a:t>Optimized memory usage through contiguous storage</a:t>
            </a:r>
            <a:endParaRPr>
              <a:solidFill>
                <a:schemeClr val="dk1"/>
              </a:solidFill>
            </a:endParaRPr>
          </a:p>
          <a:p>
            <a:pPr indent="-304800" lvl="0" marL="457200" rtl="0" algn="l">
              <a:spcBef>
                <a:spcPts val="0"/>
              </a:spcBef>
              <a:spcAft>
                <a:spcPts val="0"/>
              </a:spcAft>
              <a:buClr>
                <a:schemeClr val="dk1"/>
              </a:buClr>
              <a:buSzPts val="1200"/>
              <a:buFont typeface="Arial"/>
              <a:buChar char="●"/>
            </a:pPr>
            <a:r>
              <a:rPr lang="en">
                <a:solidFill>
                  <a:schemeClr val="dk1"/>
                </a:solidFill>
              </a:rPr>
              <a:t>C/C++ backend for high-performance computations (Harris et al., 2020)</a:t>
            </a:r>
            <a:endParaRPr>
              <a:solidFill>
                <a:schemeClr val="dk1"/>
              </a:solidFill>
            </a:endParaRPr>
          </a:p>
          <a:p>
            <a:pPr indent="0" lvl="0" marL="0" rtl="0" algn="ctr">
              <a:spcBef>
                <a:spcPts val="1600"/>
              </a:spcBef>
              <a:spcAft>
                <a:spcPts val="0"/>
              </a:spcAft>
              <a:buNone/>
            </a:pPr>
            <a:r>
              <a:rPr lang="en" sz="1400">
                <a:solidFill>
                  <a:srgbClr val="434343"/>
                </a:solidFill>
                <a:latin typeface="Bangers"/>
                <a:ea typeface="Bangers"/>
                <a:cs typeface="Bangers"/>
                <a:sym typeface="Bangers"/>
              </a:rPr>
              <a:t>Mathematical Capabilities</a:t>
            </a:r>
            <a:endParaRPr sz="1400">
              <a:solidFill>
                <a:srgbClr val="434343"/>
              </a:solidFill>
              <a:latin typeface="Bangers"/>
              <a:ea typeface="Bangers"/>
              <a:cs typeface="Bangers"/>
              <a:sym typeface="Bangers"/>
            </a:endParaRPr>
          </a:p>
          <a:p>
            <a:pPr indent="-304800" lvl="0" marL="457200" rtl="0" algn="l">
              <a:spcBef>
                <a:spcPts val="600"/>
              </a:spcBef>
              <a:spcAft>
                <a:spcPts val="0"/>
              </a:spcAft>
              <a:buClr>
                <a:schemeClr val="dk1"/>
              </a:buClr>
              <a:buSzPts val="1200"/>
              <a:buFont typeface="Arial"/>
              <a:buChar char="●"/>
            </a:pPr>
            <a:r>
              <a:rPr lang="en">
                <a:solidFill>
                  <a:schemeClr val="dk1"/>
                </a:solidFill>
              </a:rPr>
              <a:t>Comprehensive linear algebra operations</a:t>
            </a:r>
            <a:endParaRPr>
              <a:solidFill>
                <a:schemeClr val="dk1"/>
              </a:solidFill>
            </a:endParaRPr>
          </a:p>
          <a:p>
            <a:pPr indent="-304800" lvl="0" marL="457200" rtl="0" algn="l">
              <a:spcBef>
                <a:spcPts val="0"/>
              </a:spcBef>
              <a:spcAft>
                <a:spcPts val="0"/>
              </a:spcAft>
              <a:buClr>
                <a:schemeClr val="dk1"/>
              </a:buClr>
              <a:buSzPts val="1200"/>
              <a:buFont typeface="Arial"/>
              <a:buChar char="●"/>
            </a:pPr>
            <a:r>
              <a:rPr lang="en">
                <a:solidFill>
                  <a:schemeClr val="dk1"/>
                </a:solidFill>
              </a:rPr>
              <a:t>Advanced statistical functions</a:t>
            </a:r>
            <a:endParaRPr>
              <a:solidFill>
                <a:schemeClr val="dk1"/>
              </a:solidFill>
            </a:endParaRPr>
          </a:p>
          <a:p>
            <a:pPr indent="-304800" lvl="0" marL="457200" rtl="0" algn="l">
              <a:spcBef>
                <a:spcPts val="0"/>
              </a:spcBef>
              <a:spcAft>
                <a:spcPts val="0"/>
              </a:spcAft>
              <a:buClr>
                <a:schemeClr val="dk1"/>
              </a:buClr>
              <a:buSzPts val="1200"/>
              <a:buFont typeface="Arial"/>
              <a:buChar char="●"/>
            </a:pPr>
            <a:r>
              <a:rPr lang="en">
                <a:solidFill>
                  <a:schemeClr val="dk1"/>
                </a:solidFill>
              </a:rPr>
              <a:t>Fourier transform capabilities (Virtanen et al., 2020)</a:t>
            </a:r>
            <a:endParaRPr>
              <a:solidFill>
                <a:schemeClr val="dk1"/>
              </a:solidFill>
            </a:endParaRPr>
          </a:p>
          <a:p>
            <a:pPr indent="0" lvl="0" marL="457200" rtl="0" algn="l">
              <a:spcBef>
                <a:spcPts val="600"/>
              </a:spcBef>
              <a:spcAft>
                <a:spcPts val="600"/>
              </a:spcAft>
              <a:buNone/>
            </a:pPr>
            <a:r>
              <a:t/>
            </a:r>
            <a:endParaRPr>
              <a:solidFill>
                <a:schemeClr val="dk1"/>
              </a:solidFill>
              <a:latin typeface="Roboto"/>
              <a:ea typeface="Roboto"/>
              <a:cs typeface="Roboto"/>
              <a:sym typeface="Roboto"/>
            </a:endParaRPr>
          </a:p>
        </p:txBody>
      </p:sp>
      <p:pic>
        <p:nvPicPr>
          <p:cNvPr id="119" name="Google Shape;119;p22"/>
          <p:cNvPicPr preferRelativeResize="0"/>
          <p:nvPr/>
        </p:nvPicPr>
        <p:blipFill>
          <a:blip r:embed="rId3">
            <a:alphaModFix/>
          </a:blip>
          <a:stretch>
            <a:fillRect/>
          </a:stretch>
        </p:blipFill>
        <p:spPr>
          <a:xfrm>
            <a:off x="4130100" y="0"/>
            <a:ext cx="5133975" cy="482415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3" name="Shape 123"/>
        <p:cNvGrpSpPr/>
        <p:nvPr/>
      </p:nvGrpSpPr>
      <p:grpSpPr>
        <a:xfrm>
          <a:off x="0" y="0"/>
          <a:ext cx="0" cy="0"/>
          <a:chOff x="0" y="0"/>
          <a:chExt cx="0" cy="0"/>
        </a:xfrm>
      </p:grpSpPr>
      <p:sp>
        <p:nvSpPr>
          <p:cNvPr id="124" name="Google Shape;124;p23"/>
          <p:cNvSpPr txBox="1"/>
          <p:nvPr>
            <p:ph type="title"/>
          </p:nvPr>
        </p:nvSpPr>
        <p:spPr>
          <a:xfrm>
            <a:off x="-2601675" y="262675"/>
            <a:ext cx="20904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25" name="Google Shape;125;p23"/>
          <p:cNvSpPr txBox="1"/>
          <p:nvPr>
            <p:ph idx="1" type="body"/>
          </p:nvPr>
        </p:nvSpPr>
        <p:spPr>
          <a:xfrm>
            <a:off x="311700" y="262675"/>
            <a:ext cx="4642800" cy="4306200"/>
          </a:xfrm>
          <a:prstGeom prst="rect">
            <a:avLst/>
          </a:prstGeom>
        </p:spPr>
        <p:txBody>
          <a:bodyPr anchorCtr="0" anchor="t" bIns="91425" lIns="91425" spcFirstLastPara="1" rIns="91425" wrap="square" tIns="91425">
            <a:normAutofit/>
          </a:bodyPr>
          <a:lstStyle/>
          <a:p>
            <a:pPr indent="0" lvl="0" marL="0" rtl="0" algn="l">
              <a:spcBef>
                <a:spcPts val="1800"/>
              </a:spcBef>
              <a:spcAft>
                <a:spcPts val="0"/>
              </a:spcAft>
              <a:buClr>
                <a:schemeClr val="dk1"/>
              </a:buClr>
              <a:buSzPts val="1100"/>
              <a:buFont typeface="Arial"/>
              <a:buNone/>
            </a:pPr>
            <a:r>
              <a:rPr lang="en" sz="1700">
                <a:solidFill>
                  <a:schemeClr val="dk1"/>
                </a:solidFill>
                <a:latin typeface="Bangers"/>
                <a:ea typeface="Bangers"/>
                <a:cs typeface="Bangers"/>
                <a:sym typeface="Bangers"/>
              </a:rPr>
              <a:t>Real-World Applications</a:t>
            </a:r>
            <a:endParaRPr sz="1700">
              <a:solidFill>
                <a:schemeClr val="dk1"/>
              </a:solidFill>
              <a:latin typeface="Bangers"/>
              <a:ea typeface="Bangers"/>
              <a:cs typeface="Bangers"/>
              <a:sym typeface="Bangers"/>
            </a:endParaRPr>
          </a:p>
          <a:p>
            <a:pPr indent="0" lvl="0" marL="0" rtl="0" algn="l">
              <a:spcBef>
                <a:spcPts val="600"/>
              </a:spcBef>
              <a:spcAft>
                <a:spcPts val="0"/>
              </a:spcAft>
              <a:buClr>
                <a:schemeClr val="dk1"/>
              </a:buClr>
              <a:buSzPts val="1100"/>
              <a:buFont typeface="Arial"/>
              <a:buNone/>
            </a:pPr>
            <a:r>
              <a:rPr lang="en">
                <a:solidFill>
                  <a:schemeClr val="dk1"/>
                </a:solidFill>
                <a:latin typeface="Roboto"/>
                <a:ea typeface="Roboto"/>
                <a:cs typeface="Roboto"/>
                <a:sym typeface="Roboto"/>
              </a:rPr>
              <a:t>NumPy has demonstrated its effectiveness across various domains:</a:t>
            </a:r>
            <a:endParaRPr>
              <a:solidFill>
                <a:schemeClr val="dk1"/>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lang="en" sz="1400">
                <a:solidFill>
                  <a:srgbClr val="434343"/>
                </a:solidFill>
              </a:rPr>
              <a:t>Scientific Research</a:t>
            </a:r>
            <a:endParaRPr sz="1400">
              <a:solidFill>
                <a:srgbClr val="434343"/>
              </a:solidFill>
            </a:endParaRPr>
          </a:p>
          <a:p>
            <a:pPr indent="-304800" lvl="0" marL="457200" rtl="0" algn="l">
              <a:spcBef>
                <a:spcPts val="600"/>
              </a:spcBef>
              <a:spcAft>
                <a:spcPts val="0"/>
              </a:spcAft>
              <a:buClr>
                <a:schemeClr val="dk1"/>
              </a:buClr>
              <a:buSzPts val="1200"/>
              <a:buFont typeface="Roboto"/>
              <a:buChar char="●"/>
            </a:pPr>
            <a:r>
              <a:rPr lang="en">
                <a:solidFill>
                  <a:schemeClr val="dk1"/>
                </a:solidFill>
                <a:latin typeface="Roboto"/>
                <a:ea typeface="Roboto"/>
                <a:cs typeface="Roboto"/>
                <a:sym typeface="Roboto"/>
              </a:rPr>
              <a:t>Used in gravitational wave analysis (Abbott et al., 2016)</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Instrumental in the M87 black hole imaging project (Event Horizon Telescope Collaboration, 2019)</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Applied in astronomical data processing and climate science (Harris et al., 2020)</a:t>
            </a:r>
            <a:endParaRPr>
              <a:solidFill>
                <a:schemeClr val="dk1"/>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lang="en" sz="1400">
                <a:solidFill>
                  <a:srgbClr val="434343"/>
                </a:solidFill>
              </a:rPr>
              <a:t>Industry Applications</a:t>
            </a:r>
            <a:endParaRPr sz="1400">
              <a:solidFill>
                <a:srgbClr val="434343"/>
              </a:solidFill>
            </a:endParaRPr>
          </a:p>
          <a:p>
            <a:pPr indent="-304800" lvl="0" marL="457200" rtl="0" algn="l">
              <a:spcBef>
                <a:spcPts val="600"/>
              </a:spcBef>
              <a:spcAft>
                <a:spcPts val="0"/>
              </a:spcAft>
              <a:buClr>
                <a:schemeClr val="dk1"/>
              </a:buClr>
              <a:buSzPts val="1200"/>
              <a:buFont typeface="Roboto"/>
              <a:buChar char="●"/>
            </a:pPr>
            <a:r>
              <a:rPr lang="en">
                <a:solidFill>
                  <a:schemeClr val="dk1"/>
                </a:solidFill>
                <a:latin typeface="Roboto"/>
                <a:ea typeface="Roboto"/>
                <a:cs typeface="Roboto"/>
                <a:sym typeface="Roboto"/>
              </a:rPr>
              <a:t>Financial analysis and modeling</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Image and signal processing</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Machine learning and AI applications (Virtanen et al., 2020)</a:t>
            </a:r>
            <a:endParaRPr>
              <a:solidFill>
                <a:schemeClr val="dk1"/>
              </a:solidFill>
              <a:latin typeface="Roboto"/>
              <a:ea typeface="Roboto"/>
              <a:cs typeface="Roboto"/>
              <a:sym typeface="Roboto"/>
            </a:endParaRPr>
          </a:p>
          <a:p>
            <a:pPr indent="0" lvl="0" marL="0" rtl="0" algn="l">
              <a:spcBef>
                <a:spcPts val="600"/>
              </a:spcBef>
              <a:spcAft>
                <a:spcPts val="1200"/>
              </a:spcAft>
              <a:buNone/>
            </a:pPr>
            <a:r>
              <a:t/>
            </a:r>
            <a:endParaRPr/>
          </a:p>
        </p:txBody>
      </p:sp>
      <p:pic>
        <p:nvPicPr>
          <p:cNvPr id="126" name="Google Shape;126;p23"/>
          <p:cNvPicPr preferRelativeResize="0"/>
          <p:nvPr/>
        </p:nvPicPr>
        <p:blipFill>
          <a:blip r:embed="rId3">
            <a:alphaModFix/>
          </a:blip>
          <a:stretch>
            <a:fillRect/>
          </a:stretch>
        </p:blipFill>
        <p:spPr>
          <a:xfrm>
            <a:off x="5031775" y="1018375"/>
            <a:ext cx="4047225" cy="2960625"/>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30" name="Shape 130"/>
        <p:cNvGrpSpPr/>
        <p:nvPr/>
      </p:nvGrpSpPr>
      <p:grpSpPr>
        <a:xfrm>
          <a:off x="0" y="0"/>
          <a:ext cx="0" cy="0"/>
          <a:chOff x="0" y="0"/>
          <a:chExt cx="0" cy="0"/>
        </a:xfrm>
      </p:grpSpPr>
      <p:sp>
        <p:nvSpPr>
          <p:cNvPr id="131" name="Google Shape;131;p24"/>
          <p:cNvSpPr txBox="1"/>
          <p:nvPr>
            <p:ph type="title"/>
          </p:nvPr>
        </p:nvSpPr>
        <p:spPr>
          <a:xfrm>
            <a:off x="311700" y="-1403825"/>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2" name="Google Shape;132;p24"/>
          <p:cNvSpPr txBox="1"/>
          <p:nvPr>
            <p:ph idx="1" type="body"/>
          </p:nvPr>
        </p:nvSpPr>
        <p:spPr>
          <a:xfrm>
            <a:off x="311700" y="117225"/>
            <a:ext cx="8313000" cy="5026200"/>
          </a:xfrm>
          <a:prstGeom prst="rect">
            <a:avLst/>
          </a:prstGeom>
        </p:spPr>
        <p:txBody>
          <a:bodyPr anchorCtr="0" anchor="t" bIns="91425" lIns="91425" spcFirstLastPara="1" rIns="91425" wrap="square" tIns="91425">
            <a:normAutofit lnSpcReduction="20000"/>
          </a:bodyPr>
          <a:lstStyle/>
          <a:p>
            <a:pPr indent="0" lvl="0" marL="0" rtl="0" algn="ctr">
              <a:spcBef>
                <a:spcPts val="2000"/>
              </a:spcBef>
              <a:spcAft>
                <a:spcPts val="0"/>
              </a:spcAft>
              <a:buClr>
                <a:schemeClr val="dk1"/>
              </a:buClr>
              <a:buSzPts val="1100"/>
              <a:buFont typeface="Arial"/>
              <a:buNone/>
            </a:pPr>
            <a:r>
              <a:rPr lang="en" sz="2000">
                <a:solidFill>
                  <a:schemeClr val="dk1"/>
                </a:solidFill>
                <a:latin typeface="Bangers"/>
                <a:ea typeface="Bangers"/>
                <a:cs typeface="Bangers"/>
                <a:sym typeface="Bangers"/>
              </a:rPr>
              <a:t>Comparative Analysis: NumPy vs JAX</a:t>
            </a:r>
            <a:endParaRPr sz="2000">
              <a:solidFill>
                <a:schemeClr val="dk1"/>
              </a:solidFill>
              <a:latin typeface="Bangers"/>
              <a:ea typeface="Bangers"/>
              <a:cs typeface="Bangers"/>
              <a:sym typeface="Bangers"/>
            </a:endParaRPr>
          </a:p>
          <a:p>
            <a:pPr indent="0" lvl="0" marL="0" rtl="0" algn="l">
              <a:spcBef>
                <a:spcPts val="1600"/>
              </a:spcBef>
              <a:spcAft>
                <a:spcPts val="0"/>
              </a:spcAft>
              <a:buClr>
                <a:schemeClr val="dk1"/>
              </a:buClr>
              <a:buSzPts val="1100"/>
              <a:buFont typeface="Arial"/>
              <a:buNone/>
            </a:pPr>
            <a:r>
              <a:rPr lang="en" sz="1400">
                <a:solidFill>
                  <a:srgbClr val="434343"/>
                </a:solidFill>
                <a:latin typeface="Bangers"/>
                <a:ea typeface="Bangers"/>
                <a:cs typeface="Bangers"/>
                <a:sym typeface="Bangers"/>
              </a:rPr>
              <a:t>Performance Characteristics</a:t>
            </a:r>
            <a:endParaRPr sz="1400">
              <a:solidFill>
                <a:srgbClr val="434343"/>
              </a:solidFill>
              <a:latin typeface="Bangers"/>
              <a:ea typeface="Bangers"/>
              <a:cs typeface="Bangers"/>
              <a:sym typeface="Bangers"/>
            </a:endParaRPr>
          </a:p>
          <a:p>
            <a:pPr indent="-304800" lvl="0" marL="457200" rtl="0" algn="l">
              <a:spcBef>
                <a:spcPts val="600"/>
              </a:spcBef>
              <a:spcAft>
                <a:spcPts val="0"/>
              </a:spcAft>
              <a:buClr>
                <a:schemeClr val="dk1"/>
              </a:buClr>
              <a:buSzPts val="1200"/>
              <a:buFont typeface="Roboto"/>
              <a:buChar char="●"/>
            </a:pPr>
            <a:r>
              <a:rPr lang="en">
                <a:solidFill>
                  <a:schemeClr val="dk1"/>
                </a:solidFill>
                <a:latin typeface="Roboto"/>
                <a:ea typeface="Roboto"/>
                <a:cs typeface="Roboto"/>
                <a:sym typeface="Roboto"/>
              </a:rPr>
              <a:t>NumPy operations are CPU-bound, while JAX can leverage GPU/TPU acceleration (Harris et al., 2020)</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NumPy provides immediate execution, whereas JAX uses Just-In-Time compilation for optimization (Bradbury et al., 2022)</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NumPy performs better for small-scale operations due to JAX's compilation overhead</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JAX excels in performance, particularly in machine learning tasks. It can run on CPUs, GPUs, and TPUs, thanks to its integration with XLA (Accelerated Linear Algebra), providing faster execution times for large-scale operations.</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JAX allows users to compile Python functions just-in-time into optimized code, enabling highly efficient execution, especially for array-level operations. Its ability to run on multiple hardware platforms offers a significant performance boost compared to NumPy.</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JAX can achieve up to 100x speedup over NumPy for large matrix operations when using hardware acceleration (Frostig et al., 2018)</a:t>
            </a:r>
            <a:endParaRPr>
              <a:solidFill>
                <a:schemeClr val="dk1"/>
              </a:solidFill>
              <a:latin typeface="Roboto"/>
              <a:ea typeface="Roboto"/>
              <a:cs typeface="Roboto"/>
              <a:sym typeface="Roboto"/>
            </a:endParaRPr>
          </a:p>
          <a:p>
            <a:pPr indent="0" lvl="0" marL="457200" rtl="0" algn="l">
              <a:spcBef>
                <a:spcPts val="600"/>
              </a:spcBef>
              <a:spcAft>
                <a:spcPts val="0"/>
              </a:spcAft>
              <a:buClr>
                <a:schemeClr val="dk1"/>
              </a:buClr>
              <a:buSzPts val="1100"/>
              <a:buFont typeface="Arial"/>
              <a:buNone/>
            </a:pPr>
            <a:r>
              <a:t/>
            </a:r>
            <a:endParaRPr>
              <a:solidFill>
                <a:schemeClr val="dk1"/>
              </a:solidFill>
              <a:latin typeface="Roboto"/>
              <a:ea typeface="Roboto"/>
              <a:cs typeface="Roboto"/>
              <a:sym typeface="Roboto"/>
            </a:endParaRPr>
          </a:p>
          <a:p>
            <a:pPr indent="0" lvl="0" marL="0" rtl="0" algn="l">
              <a:spcBef>
                <a:spcPts val="1600"/>
              </a:spcBef>
              <a:spcAft>
                <a:spcPts val="0"/>
              </a:spcAft>
              <a:buClr>
                <a:schemeClr val="dk1"/>
              </a:buClr>
              <a:buSzPts val="1100"/>
              <a:buFont typeface="Arial"/>
              <a:buNone/>
            </a:pPr>
            <a:r>
              <a:rPr lang="en" sz="1400">
                <a:solidFill>
                  <a:srgbClr val="434343"/>
                </a:solidFill>
                <a:latin typeface="Bangers"/>
                <a:ea typeface="Bangers"/>
                <a:cs typeface="Bangers"/>
                <a:sym typeface="Bangers"/>
              </a:rPr>
              <a:t>Feature Comparison</a:t>
            </a:r>
            <a:endParaRPr sz="1400">
              <a:solidFill>
                <a:srgbClr val="434343"/>
              </a:solidFill>
              <a:latin typeface="Bangers"/>
              <a:ea typeface="Bangers"/>
              <a:cs typeface="Bangers"/>
              <a:sym typeface="Bangers"/>
            </a:endParaRPr>
          </a:p>
          <a:p>
            <a:pPr indent="-304800" lvl="0" marL="457200" rtl="0" algn="l">
              <a:spcBef>
                <a:spcPts val="600"/>
              </a:spcBef>
              <a:spcAft>
                <a:spcPts val="0"/>
              </a:spcAft>
              <a:buClr>
                <a:schemeClr val="dk1"/>
              </a:buClr>
              <a:buSzPts val="1200"/>
              <a:buFont typeface="Roboto"/>
              <a:buChar char="●"/>
            </a:pPr>
            <a:r>
              <a:rPr lang="en">
                <a:solidFill>
                  <a:schemeClr val="dk1"/>
                </a:solidFill>
                <a:latin typeface="Roboto"/>
                <a:ea typeface="Roboto"/>
                <a:cs typeface="Roboto"/>
                <a:sym typeface="Roboto"/>
              </a:rPr>
              <a:t>NumPy offers mutable arrays, while JAX enforces functional programming with immutable arrays (Bradbury et al., 2022)</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JAX provides automatic differentiation capabilities not available in NumPy</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NumPy has a more extensive ecosystem of established scientific computing libraries</a:t>
            </a:r>
            <a:endParaRPr>
              <a:solidFill>
                <a:schemeClr val="dk1"/>
              </a:solidFill>
              <a:latin typeface="Roboto"/>
              <a:ea typeface="Roboto"/>
              <a:cs typeface="Roboto"/>
              <a:sym typeface="Roboto"/>
            </a:endParaRPr>
          </a:p>
          <a:p>
            <a:pPr indent="-304800" lvl="0" marL="457200" rtl="0" algn="l">
              <a:spcBef>
                <a:spcPts val="0"/>
              </a:spcBef>
              <a:spcAft>
                <a:spcPts val="0"/>
              </a:spcAft>
              <a:buClr>
                <a:schemeClr val="dk1"/>
              </a:buClr>
              <a:buSzPts val="1200"/>
              <a:buFont typeface="Roboto"/>
              <a:buChar char="●"/>
            </a:pPr>
            <a:r>
              <a:rPr lang="en">
                <a:solidFill>
                  <a:schemeClr val="dk1"/>
                </a:solidFill>
                <a:latin typeface="Roboto"/>
                <a:ea typeface="Roboto"/>
                <a:cs typeface="Roboto"/>
                <a:sym typeface="Roboto"/>
              </a:rPr>
              <a:t>JAX requires pure functions, whereas NumPy allows side effects and in-place operations (Harris et al., 2020)</a:t>
            </a:r>
            <a:endParaRPr>
              <a:solidFill>
                <a:schemeClr val="dk1"/>
              </a:solidFill>
              <a:latin typeface="Roboto"/>
              <a:ea typeface="Roboto"/>
              <a:cs typeface="Roboto"/>
              <a:sym typeface="Roboto"/>
            </a:endParaRPr>
          </a:p>
          <a:p>
            <a:pPr indent="0" lvl="0" marL="0" rtl="0" algn="l">
              <a:spcBef>
                <a:spcPts val="600"/>
              </a:spcBef>
              <a:spcAft>
                <a:spcPts val="1200"/>
              </a:spcAft>
              <a:buNone/>
            </a:pPr>
            <a:r>
              <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36" name="Shape 136"/>
        <p:cNvGrpSpPr/>
        <p:nvPr/>
      </p:nvGrpSpPr>
      <p:grpSpPr>
        <a:xfrm>
          <a:off x="0" y="0"/>
          <a:ext cx="0" cy="0"/>
          <a:chOff x="0" y="0"/>
          <a:chExt cx="0" cy="0"/>
        </a:xfrm>
      </p:grpSpPr>
      <p:sp>
        <p:nvSpPr>
          <p:cNvPr id="137" name="Google Shape;137;p25"/>
          <p:cNvSpPr txBox="1"/>
          <p:nvPr>
            <p:ph type="title"/>
          </p:nvPr>
        </p:nvSpPr>
        <p:spPr>
          <a:xfrm>
            <a:off x="311700" y="-1428950"/>
            <a:ext cx="2808000" cy="755700"/>
          </a:xfrm>
          <a:prstGeom prst="rect">
            <a:avLst/>
          </a:prstGeom>
        </p:spPr>
        <p:txBody>
          <a:bodyPr anchorCtr="0" anchor="b" bIns="91425" lIns="91425" spcFirstLastPara="1" rIns="91425" wrap="square" tIns="91425">
            <a:normAutofit/>
          </a:bodyPr>
          <a:lstStyle/>
          <a:p>
            <a:pPr indent="0" lvl="0" marL="0" rtl="0" algn="l">
              <a:spcBef>
                <a:spcPts val="0"/>
              </a:spcBef>
              <a:spcAft>
                <a:spcPts val="0"/>
              </a:spcAft>
              <a:buNone/>
            </a:pPr>
            <a:r>
              <a:t/>
            </a:r>
            <a:endParaRPr/>
          </a:p>
        </p:txBody>
      </p:sp>
      <p:sp>
        <p:nvSpPr>
          <p:cNvPr id="138" name="Google Shape;138;p25"/>
          <p:cNvSpPr txBox="1"/>
          <p:nvPr>
            <p:ph idx="1" type="body"/>
          </p:nvPr>
        </p:nvSpPr>
        <p:spPr>
          <a:xfrm>
            <a:off x="311700" y="368450"/>
            <a:ext cx="8589600" cy="4647300"/>
          </a:xfrm>
          <a:prstGeom prst="rect">
            <a:avLst/>
          </a:prstGeom>
        </p:spPr>
        <p:txBody>
          <a:bodyPr anchorCtr="0" anchor="t" bIns="91425" lIns="91425" spcFirstLastPara="1" rIns="91425" wrap="square" tIns="91425">
            <a:normAutofit fontScale="40000" lnSpcReduction="10000"/>
          </a:bodyPr>
          <a:lstStyle/>
          <a:p>
            <a:pPr indent="0" lvl="0" marL="0" rtl="0" algn="l">
              <a:spcBef>
                <a:spcPts val="1600"/>
              </a:spcBef>
              <a:spcAft>
                <a:spcPts val="0"/>
              </a:spcAft>
              <a:buClr>
                <a:schemeClr val="dk1"/>
              </a:buClr>
              <a:buSzPct val="34089"/>
              <a:buFont typeface="Arial"/>
              <a:buNone/>
            </a:pPr>
            <a:r>
              <a:rPr lang="en" sz="3226">
                <a:solidFill>
                  <a:srgbClr val="434343"/>
                </a:solidFill>
                <a:latin typeface="Bangers"/>
                <a:ea typeface="Bangers"/>
                <a:cs typeface="Bangers"/>
                <a:sym typeface="Bangers"/>
              </a:rPr>
              <a:t>Development and Usage</a:t>
            </a:r>
            <a:endParaRPr sz="3952">
              <a:solidFill>
                <a:srgbClr val="434343"/>
              </a:solidFill>
              <a:latin typeface="Caveat"/>
              <a:ea typeface="Caveat"/>
              <a:cs typeface="Caveat"/>
              <a:sym typeface="Caveat"/>
            </a:endParaRPr>
          </a:p>
          <a:p>
            <a:pPr indent="-302260" lvl="0" marL="457200" rtl="0" algn="l">
              <a:spcBef>
                <a:spcPts val="600"/>
              </a:spcBef>
              <a:spcAft>
                <a:spcPts val="0"/>
              </a:spcAft>
              <a:buClr>
                <a:schemeClr val="dk1"/>
              </a:buClr>
              <a:buSzPct val="100000"/>
              <a:buFont typeface="Arial"/>
              <a:buChar char="●"/>
            </a:pPr>
            <a:r>
              <a:rPr lang="en" sz="2900">
                <a:solidFill>
                  <a:schemeClr val="dk1"/>
                </a:solidFill>
              </a:rPr>
              <a:t>NumPy has a more gradual learning curve and extensive documentation</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JAX requires understanding of functional programming concepts</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NumPy's API is more stable and well-established</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JAX offers more advanced features for machine learning research and optimization</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JAX is built on top of NumPy and offers a similar API, making it relatively easy for those familiar with NumPy to get started.</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JAX’s advanced features like Just-In-Time (JIT) compilation and automatic differentiation (autograd) require some learning, particularly for non-experts.</a:t>
            </a:r>
            <a:endParaRPr sz="2900">
              <a:solidFill>
                <a:schemeClr val="dk1"/>
              </a:solidFill>
            </a:endParaRPr>
          </a:p>
          <a:p>
            <a:pPr indent="-302260" lvl="0" marL="457200" rtl="0" algn="l">
              <a:spcBef>
                <a:spcPts val="0"/>
              </a:spcBef>
              <a:spcAft>
                <a:spcPts val="0"/>
              </a:spcAft>
              <a:buClr>
                <a:schemeClr val="dk1"/>
              </a:buClr>
              <a:buSzPct val="100000"/>
              <a:buFont typeface="Arial"/>
              <a:buChar char="●"/>
            </a:pPr>
            <a:r>
              <a:rPr lang="en" sz="2900">
                <a:solidFill>
                  <a:schemeClr val="dk1"/>
                </a:solidFill>
              </a:rPr>
              <a:t>JAX  has more complex functionality for machine learning applications, requiring additional annotation (such as the jit_ps decorator) to enable advanced features, which might increase the learning curve.</a:t>
            </a:r>
            <a:endParaRPr>
              <a:solidFill>
                <a:schemeClr val="dk1"/>
              </a:solidFill>
            </a:endParaRPr>
          </a:p>
          <a:p>
            <a:pPr indent="0" lvl="0" marL="0" rtl="0" algn="l">
              <a:spcBef>
                <a:spcPts val="1600"/>
              </a:spcBef>
              <a:spcAft>
                <a:spcPts val="0"/>
              </a:spcAft>
              <a:buClr>
                <a:schemeClr val="dk1"/>
              </a:buClr>
              <a:buSzPct val="34701"/>
              <a:buFont typeface="Arial"/>
              <a:buNone/>
            </a:pPr>
            <a:r>
              <a:rPr lang="en" sz="3169">
                <a:solidFill>
                  <a:srgbClr val="434343"/>
                </a:solidFill>
                <a:latin typeface="Bangers"/>
                <a:ea typeface="Bangers"/>
                <a:cs typeface="Bangers"/>
                <a:sym typeface="Bangers"/>
              </a:rPr>
              <a:t>Integration Capabilities</a:t>
            </a:r>
            <a:endParaRPr sz="3169">
              <a:solidFill>
                <a:srgbClr val="434343"/>
              </a:solidFill>
              <a:latin typeface="Bangers"/>
              <a:ea typeface="Bangers"/>
              <a:cs typeface="Bangers"/>
              <a:sym typeface="Bangers"/>
            </a:endParaRPr>
          </a:p>
          <a:p>
            <a:pPr indent="-296521" lvl="0" marL="457200" rtl="0" algn="l">
              <a:spcBef>
                <a:spcPts val="600"/>
              </a:spcBef>
              <a:spcAft>
                <a:spcPts val="0"/>
              </a:spcAft>
              <a:buClr>
                <a:schemeClr val="dk1"/>
              </a:buClr>
              <a:buSzPct val="100000"/>
              <a:buFont typeface="Arial"/>
              <a:buChar char="●"/>
            </a:pPr>
            <a:r>
              <a:rPr lang="en" sz="2674">
                <a:solidFill>
                  <a:schemeClr val="dk1"/>
                </a:solidFill>
              </a:rPr>
              <a:t>NumPy serves as the foundation for traditional scientific computing libraries (Pandas, Matplotlib, SciPy)</a:t>
            </a:r>
            <a:endParaRPr sz="2674">
              <a:solidFill>
                <a:schemeClr val="dk1"/>
              </a:solidFill>
            </a:endParaRPr>
          </a:p>
          <a:p>
            <a:pPr indent="-296521" lvl="0" marL="457200" rtl="0" algn="l">
              <a:spcBef>
                <a:spcPts val="0"/>
              </a:spcBef>
              <a:spcAft>
                <a:spcPts val="0"/>
              </a:spcAft>
              <a:buClr>
                <a:schemeClr val="dk1"/>
              </a:buClr>
              <a:buSzPct val="100000"/>
              <a:buFont typeface="Arial"/>
              <a:buChar char="●"/>
            </a:pPr>
            <a:r>
              <a:rPr lang="en" sz="2674">
                <a:solidFill>
                  <a:schemeClr val="dk1"/>
                </a:solidFill>
              </a:rPr>
              <a:t>JAX integrates well with modern ML frameworks and Google Cloud TPUs</a:t>
            </a:r>
            <a:endParaRPr sz="2674">
              <a:solidFill>
                <a:schemeClr val="dk1"/>
              </a:solidFill>
            </a:endParaRPr>
          </a:p>
          <a:p>
            <a:pPr indent="-296521" lvl="0" marL="457200" rtl="0" algn="l">
              <a:spcBef>
                <a:spcPts val="0"/>
              </a:spcBef>
              <a:spcAft>
                <a:spcPts val="0"/>
              </a:spcAft>
              <a:buClr>
                <a:schemeClr val="dk1"/>
              </a:buClr>
              <a:buSzPct val="100000"/>
              <a:buFont typeface="Arial"/>
              <a:buChar char="●"/>
            </a:pPr>
            <a:r>
              <a:rPr lang="en" sz="2674">
                <a:solidFill>
                  <a:schemeClr val="dk1"/>
                </a:solidFill>
              </a:rPr>
              <a:t>Both libraries support interoperability with each other, allowing gradual migration (Bradbury et al., 2022)</a:t>
            </a:r>
            <a:endParaRPr sz="2674">
              <a:solidFill>
                <a:schemeClr val="dk1"/>
              </a:solidFill>
            </a:endParaRPr>
          </a:p>
          <a:p>
            <a:pPr indent="-296521" lvl="0" marL="457200" rtl="0" algn="l">
              <a:spcBef>
                <a:spcPts val="0"/>
              </a:spcBef>
              <a:spcAft>
                <a:spcPts val="0"/>
              </a:spcAft>
              <a:buClr>
                <a:schemeClr val="dk1"/>
              </a:buClr>
              <a:buSzPct val="100000"/>
              <a:buFont typeface="Arial"/>
              <a:buChar char="●"/>
            </a:pPr>
            <a:r>
              <a:rPr lang="en" sz="2674">
                <a:solidFill>
                  <a:schemeClr val="dk1"/>
                </a:solidFill>
              </a:rPr>
              <a:t>NumPy has broader support in legacy scientific computing applications</a:t>
            </a:r>
            <a:endParaRPr sz="2674">
              <a:solidFill>
                <a:schemeClr val="dk1"/>
              </a:solidFill>
            </a:endParaRPr>
          </a:p>
          <a:p>
            <a:pPr indent="-296521" lvl="0" marL="457200" rtl="0" algn="l">
              <a:spcBef>
                <a:spcPts val="0"/>
              </a:spcBef>
              <a:spcAft>
                <a:spcPts val="0"/>
              </a:spcAft>
              <a:buClr>
                <a:schemeClr val="dk1"/>
              </a:buClr>
              <a:buSzPct val="100000"/>
              <a:buFont typeface="Arial"/>
              <a:buChar char="●"/>
            </a:pPr>
            <a:r>
              <a:rPr lang="en" sz="2674">
                <a:solidFill>
                  <a:schemeClr val="dk1"/>
                </a:solidFill>
              </a:rPr>
              <a:t>JAX is designed for scalability and is a powerful tool for large-scale machine learning and scientific computing tasks. Thanks to its integration with XLA, JAX can scale across multiple CPUs, GPUs, and TPUs, making it ideal for high-performance computations in machine learning.</a:t>
            </a:r>
            <a:endParaRPr sz="2674">
              <a:solidFill>
                <a:schemeClr val="dk1"/>
              </a:solidFill>
            </a:endParaRPr>
          </a:p>
          <a:p>
            <a:pPr indent="-296521" lvl="0" marL="457200" rtl="0" algn="l">
              <a:spcBef>
                <a:spcPts val="0"/>
              </a:spcBef>
              <a:spcAft>
                <a:spcPts val="0"/>
              </a:spcAft>
              <a:buClr>
                <a:schemeClr val="dk1"/>
              </a:buClr>
              <a:buSzPct val="100000"/>
              <a:buFont typeface="Arial"/>
              <a:buChar char="●"/>
            </a:pPr>
            <a:r>
              <a:rPr lang="en" sz="2674">
                <a:solidFill>
                  <a:schemeClr val="dk1"/>
                </a:solidFill>
              </a:rPr>
              <a:t>JAX is built with distributed programming in mind, supporting operations like map_reduce and parallel computation through features like pmap (parallel mapping), which allow for efficient scaling in large models and datasets.</a:t>
            </a:r>
            <a:endParaRPr sz="2674">
              <a:solidFill>
                <a:schemeClr val="dk1"/>
              </a:solidFill>
            </a:endParaRPr>
          </a:p>
          <a:p>
            <a:pPr indent="0" lvl="0" marL="457200" rtl="0" algn="l">
              <a:spcBef>
                <a:spcPts val="1200"/>
              </a:spcBef>
              <a:spcAft>
                <a:spcPts val="600"/>
              </a:spcAft>
              <a:buNone/>
            </a:pPr>
            <a:r>
              <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2" name="Shape 142"/>
        <p:cNvGrpSpPr/>
        <p:nvPr/>
      </p:nvGrpSpPr>
      <p:grpSpPr>
        <a:xfrm>
          <a:off x="0" y="0"/>
          <a:ext cx="0" cy="0"/>
          <a:chOff x="0" y="0"/>
          <a:chExt cx="0" cy="0"/>
        </a:xfrm>
      </p:grpSpPr>
      <p:sp>
        <p:nvSpPr>
          <p:cNvPr id="143" name="Google Shape;143;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Extra [Delete if not used]</a:t>
            </a:r>
            <a:endParaRPr/>
          </a:p>
        </p:txBody>
      </p:sp>
      <p:sp>
        <p:nvSpPr>
          <p:cNvPr id="144" name="Google Shape;144;p2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45" name="Google Shape;145;p26"/>
          <p:cNvPicPr preferRelativeResize="0"/>
          <p:nvPr/>
        </p:nvPicPr>
        <p:blipFill>
          <a:blip r:embed="rId3">
            <a:alphaModFix/>
          </a:blip>
          <a:stretch>
            <a:fillRect/>
          </a:stretch>
        </p:blipFill>
        <p:spPr>
          <a:xfrm>
            <a:off x="4382850" y="1152469"/>
            <a:ext cx="4646174" cy="2163400"/>
          </a:xfrm>
          <a:prstGeom prst="rect">
            <a:avLst/>
          </a:prstGeom>
          <a:noFill/>
          <a:ln>
            <a:noFill/>
          </a:ln>
        </p:spPr>
      </p:pic>
      <p:pic>
        <p:nvPicPr>
          <p:cNvPr id="146" name="Google Shape;146;p26"/>
          <p:cNvPicPr preferRelativeResize="0"/>
          <p:nvPr/>
        </p:nvPicPr>
        <p:blipFill>
          <a:blip r:embed="rId4">
            <a:alphaModFix/>
          </a:blip>
          <a:stretch>
            <a:fillRect/>
          </a:stretch>
        </p:blipFill>
        <p:spPr>
          <a:xfrm>
            <a:off x="861650" y="2027225"/>
            <a:ext cx="2743200" cy="166687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59" name="Shape 59"/>
        <p:cNvGrpSpPr/>
        <p:nvPr/>
      </p:nvGrpSpPr>
      <p:grpSpPr>
        <a:xfrm>
          <a:off x="0" y="0"/>
          <a:ext cx="0" cy="0"/>
          <a:chOff x="0" y="0"/>
          <a:chExt cx="0" cy="0"/>
        </a:xfrm>
      </p:grpSpPr>
      <p:sp>
        <p:nvSpPr>
          <p:cNvPr id="60" name="Google Shape;60;p14"/>
          <p:cNvSpPr txBox="1"/>
          <p:nvPr>
            <p:ph type="title"/>
          </p:nvPr>
        </p:nvSpPr>
        <p:spPr>
          <a:xfrm>
            <a:off x="564300" y="349150"/>
            <a:ext cx="80154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020">
                <a:solidFill>
                  <a:srgbClr val="FF9900"/>
                </a:solidFill>
                <a:latin typeface="Bangers"/>
                <a:ea typeface="Bangers"/>
                <a:cs typeface="Bangers"/>
                <a:sym typeface="Bangers"/>
              </a:rPr>
              <a:t>JAX ! Machine learning at warp speed!!</a:t>
            </a:r>
            <a:endParaRPr sz="3020">
              <a:solidFill>
                <a:srgbClr val="FF9900"/>
              </a:solidFill>
              <a:latin typeface="Bangers"/>
              <a:ea typeface="Bangers"/>
              <a:cs typeface="Bangers"/>
              <a:sym typeface="Bangers"/>
            </a:endParaRPr>
          </a:p>
        </p:txBody>
      </p:sp>
      <p:sp>
        <p:nvSpPr>
          <p:cNvPr id="61" name="Google Shape;61;p14"/>
          <p:cNvSpPr txBox="1"/>
          <p:nvPr>
            <p:ph idx="1" type="body"/>
          </p:nvPr>
        </p:nvSpPr>
        <p:spPr>
          <a:xfrm>
            <a:off x="264825" y="921850"/>
            <a:ext cx="8427900" cy="1819500"/>
          </a:xfrm>
          <a:prstGeom prst="rect">
            <a:avLst/>
          </a:prstGeom>
        </p:spPr>
        <p:txBody>
          <a:bodyPr anchorCtr="0" anchor="t" bIns="91425" lIns="91425" spcFirstLastPara="1" rIns="91425" wrap="square" tIns="91425">
            <a:normAutofit/>
          </a:bodyPr>
          <a:lstStyle/>
          <a:p>
            <a:pPr indent="0" lvl="0" marL="0" rtl="0" algn="l">
              <a:lnSpc>
                <a:spcPct val="95000"/>
              </a:lnSpc>
              <a:spcBef>
                <a:spcPts val="1200"/>
              </a:spcBef>
              <a:spcAft>
                <a:spcPts val="0"/>
              </a:spcAft>
              <a:buClr>
                <a:schemeClr val="dk1"/>
              </a:buClr>
              <a:buSzPts val="1018"/>
              <a:buFont typeface="Arial"/>
              <a:buNone/>
            </a:pPr>
            <a:r>
              <a:rPr b="1" lang="en" sz="1657">
                <a:solidFill>
                  <a:schemeClr val="dk1"/>
                </a:solidFill>
              </a:rPr>
              <a:t>JAX (Just After eXecution) is a machine learning and deep learning library developed by Google DeepMind in 2018. Created as a specialized JIT (Just-In-Time) compiler, JAX converts Python and NumPy-based machine learning code into high-performance programs optimized for hardware accelerators such as GPUs and TPUs.</a:t>
            </a:r>
            <a:endParaRPr b="1" sz="1657">
              <a:solidFill>
                <a:schemeClr val="dk1"/>
              </a:solidFill>
            </a:endParaRPr>
          </a:p>
          <a:p>
            <a:pPr indent="0" lvl="0" marL="0" rtl="0" algn="l">
              <a:lnSpc>
                <a:spcPct val="95000"/>
              </a:lnSpc>
              <a:spcBef>
                <a:spcPts val="1200"/>
              </a:spcBef>
              <a:spcAft>
                <a:spcPts val="1200"/>
              </a:spcAft>
              <a:buSzPts val="1018"/>
              <a:buNone/>
            </a:pPr>
            <a:r>
              <a:t/>
            </a:r>
            <a:endParaRPr sz="1295"/>
          </a:p>
        </p:txBody>
      </p:sp>
      <p:sp>
        <p:nvSpPr>
          <p:cNvPr id="62" name="Google Shape;62;p14"/>
          <p:cNvSpPr txBox="1"/>
          <p:nvPr>
            <p:ph idx="2" type="body"/>
          </p:nvPr>
        </p:nvSpPr>
        <p:spPr>
          <a:xfrm>
            <a:off x="264825" y="2741350"/>
            <a:ext cx="7806300" cy="1598700"/>
          </a:xfrm>
          <a:prstGeom prst="rect">
            <a:avLst/>
          </a:prstGeom>
        </p:spPr>
        <p:txBody>
          <a:bodyPr anchorCtr="0" anchor="t" bIns="91425" lIns="91425" spcFirstLastPara="1" rIns="91425" wrap="square" tIns="91425">
            <a:normAutofit fontScale="85000"/>
          </a:bodyPr>
          <a:lstStyle/>
          <a:p>
            <a:pPr indent="0" lvl="0" marL="0" rtl="0" algn="l">
              <a:spcBef>
                <a:spcPts val="1200"/>
              </a:spcBef>
              <a:spcAft>
                <a:spcPts val="1200"/>
              </a:spcAft>
              <a:buClr>
                <a:schemeClr val="dk1"/>
              </a:buClr>
              <a:buSzPct val="57894"/>
              <a:buFont typeface="Arial"/>
              <a:buNone/>
            </a:pPr>
            <a:r>
              <a:rPr b="1" lang="en" sz="1900">
                <a:solidFill>
                  <a:schemeClr val="dk1"/>
                </a:solidFill>
              </a:rPr>
              <a:t>Built on the same tracing library as Autograd, JAX treats its operations as primitives, allowing for self-contained functionality. It also incorporates NumPy's numerical functions as primitives. The design of JAX combines the simplicity of Python with the power of modern hardware, making it a powerful tool for performing complex mathematical tasks.</a:t>
            </a:r>
            <a:endParaRPr b="1" sz="1700">
              <a:solidFill>
                <a:schemeClr val="dk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66" name="Shape 66"/>
        <p:cNvGrpSpPr/>
        <p:nvPr/>
      </p:nvGrpSpPr>
      <p:grpSpPr>
        <a:xfrm>
          <a:off x="0" y="0"/>
          <a:ext cx="0" cy="0"/>
          <a:chOff x="0" y="0"/>
          <a:chExt cx="0" cy="0"/>
        </a:xfrm>
      </p:grpSpPr>
      <p:sp>
        <p:nvSpPr>
          <p:cNvPr id="67" name="Google Shape;67;p15"/>
          <p:cNvSpPr txBox="1"/>
          <p:nvPr>
            <p:ph type="title"/>
          </p:nvPr>
        </p:nvSpPr>
        <p:spPr>
          <a:xfrm>
            <a:off x="633975" y="362225"/>
            <a:ext cx="7760400" cy="7557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sz="3000">
                <a:solidFill>
                  <a:srgbClr val="FF9900"/>
                </a:solidFill>
                <a:latin typeface="Bangers"/>
                <a:ea typeface="Bangers"/>
                <a:cs typeface="Bangers"/>
                <a:sym typeface="Bangers"/>
              </a:rPr>
              <a:t>WHY USE JAX?</a:t>
            </a:r>
            <a:endParaRPr sz="3000">
              <a:solidFill>
                <a:srgbClr val="FF9900"/>
              </a:solidFill>
              <a:latin typeface="Bangers"/>
              <a:ea typeface="Bangers"/>
              <a:cs typeface="Bangers"/>
              <a:sym typeface="Bangers"/>
            </a:endParaRPr>
          </a:p>
        </p:txBody>
      </p:sp>
      <p:sp>
        <p:nvSpPr>
          <p:cNvPr id="68" name="Google Shape;68;p15"/>
          <p:cNvSpPr txBox="1"/>
          <p:nvPr>
            <p:ph idx="1" type="body"/>
          </p:nvPr>
        </p:nvSpPr>
        <p:spPr>
          <a:xfrm>
            <a:off x="311700" y="1389600"/>
            <a:ext cx="5756100" cy="3179400"/>
          </a:xfrm>
          <a:prstGeom prst="rect">
            <a:avLst/>
          </a:prstGeom>
        </p:spPr>
        <p:txBody>
          <a:bodyPr anchorCtr="0" anchor="t" bIns="91425" lIns="91425" spcFirstLastPara="1" rIns="91425" wrap="square" tIns="91425">
            <a:normAutofit fontScale="70000"/>
          </a:bodyPr>
          <a:lstStyle/>
          <a:p>
            <a:pPr indent="0" lvl="0" marL="0" rtl="0" algn="l">
              <a:spcBef>
                <a:spcPts val="1200"/>
              </a:spcBef>
              <a:spcAft>
                <a:spcPts val="0"/>
              </a:spcAft>
              <a:buNone/>
            </a:pPr>
            <a:r>
              <a:rPr b="1" lang="en" sz="1916">
                <a:solidFill>
                  <a:schemeClr val="dk1"/>
                </a:solidFill>
              </a:rPr>
              <a:t>Built on the same tracing library as Autograd, JAX treats its operations as primitives, allowing for self-contained functionality. It also incorporates NumPy's numerical functions as primitives. The design of JAX combines the simplicity of Python with the power of modern hardware, making it a powerful tool for performing complex mathematical tasks.</a:t>
            </a:r>
            <a:endParaRPr b="1" sz="1916">
              <a:solidFill>
                <a:schemeClr val="dk1"/>
              </a:solidFill>
            </a:endParaRPr>
          </a:p>
          <a:p>
            <a:pPr indent="0" lvl="0" marL="0" rtl="0" algn="l">
              <a:spcBef>
                <a:spcPts val="1200"/>
              </a:spcBef>
              <a:spcAft>
                <a:spcPts val="1200"/>
              </a:spcAft>
              <a:buClr>
                <a:schemeClr val="dk1"/>
              </a:buClr>
              <a:buSzPct val="57894"/>
              <a:buFont typeface="Arial"/>
              <a:buNone/>
            </a:pPr>
            <a:r>
              <a:rPr b="1" lang="en" sz="1900">
                <a:solidFill>
                  <a:schemeClr val="dk1"/>
                </a:solidFill>
              </a:rPr>
              <a:t>JAX has gained widespread popularity within the research community due to its efficiency and integration with machine learning frameworks like TensorFlow and PyTorch. Its primary purpose is to enable high-performance numerical computing and machine learning research by leveraging Python’s flexibility alongside the advanced capabilities of GPUs and TPUs.</a:t>
            </a:r>
            <a:endParaRPr b="1" sz="1600">
              <a:solidFill>
                <a:schemeClr val="dk1"/>
              </a:solidFill>
            </a:endParaRPr>
          </a:p>
        </p:txBody>
      </p:sp>
      <p:pic>
        <p:nvPicPr>
          <p:cNvPr id="69" name="Google Shape;69;p15"/>
          <p:cNvPicPr preferRelativeResize="0"/>
          <p:nvPr/>
        </p:nvPicPr>
        <p:blipFill rotWithShape="1">
          <a:blip r:embed="rId3">
            <a:alphaModFix/>
          </a:blip>
          <a:srcRect b="3159" l="-900" r="899" t="-3159"/>
          <a:stretch/>
        </p:blipFill>
        <p:spPr>
          <a:xfrm>
            <a:off x="6067800" y="1311300"/>
            <a:ext cx="3076201" cy="38322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3" name="Shape 73"/>
        <p:cNvGrpSpPr/>
        <p:nvPr/>
      </p:nvGrpSpPr>
      <p:grpSpPr>
        <a:xfrm>
          <a:off x="0" y="0"/>
          <a:ext cx="0" cy="0"/>
          <a:chOff x="0" y="0"/>
          <a:chExt cx="0" cy="0"/>
        </a:xfrm>
      </p:grpSpPr>
      <p:pic>
        <p:nvPicPr>
          <p:cNvPr id="74" name="Google Shape;74;p16"/>
          <p:cNvPicPr preferRelativeResize="0"/>
          <p:nvPr/>
        </p:nvPicPr>
        <p:blipFill>
          <a:blip r:embed="rId3">
            <a:alphaModFix/>
          </a:blip>
          <a:stretch>
            <a:fillRect/>
          </a:stretch>
        </p:blipFill>
        <p:spPr>
          <a:xfrm>
            <a:off x="0" y="2175"/>
            <a:ext cx="10368623" cy="5143500"/>
          </a:xfrm>
          <a:prstGeom prst="rect">
            <a:avLst/>
          </a:prstGeom>
          <a:noFill/>
          <a:ln>
            <a:noFill/>
          </a:ln>
        </p:spPr>
      </p:pic>
      <p:sp>
        <p:nvSpPr>
          <p:cNvPr id="75" name="Google Shape;75;p16"/>
          <p:cNvSpPr txBox="1"/>
          <p:nvPr>
            <p:ph type="title"/>
          </p:nvPr>
        </p:nvSpPr>
        <p:spPr>
          <a:xfrm>
            <a:off x="164050" y="162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76" name="Google Shape;76;p16"/>
          <p:cNvSpPr txBox="1"/>
          <p:nvPr>
            <p:ph idx="1" type="body"/>
          </p:nvPr>
        </p:nvSpPr>
        <p:spPr>
          <a:xfrm>
            <a:off x="164050" y="382425"/>
            <a:ext cx="5770200" cy="4383000"/>
          </a:xfrm>
          <a:prstGeom prst="rect">
            <a:avLst/>
          </a:prstGeom>
        </p:spPr>
        <p:txBody>
          <a:bodyPr anchorCtr="0" anchor="t" bIns="91425" lIns="91425" spcFirstLastPara="1" rIns="91425" wrap="square" tIns="91425">
            <a:noAutofit/>
          </a:bodyPr>
          <a:lstStyle/>
          <a:p>
            <a:pPr indent="0" lvl="0" marL="0" rtl="0" algn="l">
              <a:spcBef>
                <a:spcPts val="1200"/>
              </a:spcBef>
              <a:spcAft>
                <a:spcPts val="0"/>
              </a:spcAft>
              <a:buClr>
                <a:schemeClr val="dk1"/>
              </a:buClr>
              <a:buSzPts val="1100"/>
              <a:buFont typeface="Arial"/>
              <a:buNone/>
            </a:pPr>
            <a:r>
              <a:t/>
            </a:r>
            <a:endParaRPr sz="1900">
              <a:solidFill>
                <a:srgbClr val="FF9900"/>
              </a:solidFill>
            </a:endParaRPr>
          </a:p>
          <a:p>
            <a:pPr indent="0" lvl="0" marL="0" rtl="0" algn="l">
              <a:spcBef>
                <a:spcPts val="1200"/>
              </a:spcBef>
              <a:spcAft>
                <a:spcPts val="0"/>
              </a:spcAft>
              <a:buClr>
                <a:schemeClr val="dk1"/>
              </a:buClr>
              <a:buSzPts val="1100"/>
              <a:buFont typeface="Arial"/>
              <a:buNone/>
            </a:pPr>
            <a:r>
              <a:rPr lang="en" sz="1900">
                <a:solidFill>
                  <a:srgbClr val="FF9900"/>
                </a:solidFill>
              </a:rPr>
              <a:t>XLA (Accelerated Linear Algebra) plays a key role in optimizing computations for TensorFlow and enables JAX to run NumPy code efficiently on GPUs and TPUs. Additionally, JAX provides a straightforward API that allows Python functions to be compiled just-in-time into XLA-optimized kernels, further enhancing performance.</a:t>
            </a:r>
            <a:endParaRPr sz="1900">
              <a:solidFill>
                <a:srgbClr val="FF9900"/>
              </a:solidFill>
            </a:endParaRPr>
          </a:p>
          <a:p>
            <a:pPr indent="0" lvl="0" marL="0" rtl="0" algn="l">
              <a:spcBef>
                <a:spcPts val="1200"/>
              </a:spcBef>
              <a:spcAft>
                <a:spcPts val="0"/>
              </a:spcAft>
              <a:buClr>
                <a:schemeClr val="dk1"/>
              </a:buClr>
              <a:buSzPts val="1100"/>
              <a:buFont typeface="Arial"/>
              <a:buNone/>
            </a:pPr>
            <a:r>
              <a:rPr lang="en" sz="1600">
                <a:solidFill>
                  <a:srgbClr val="00FF00"/>
                </a:solidFill>
              </a:rPr>
              <a:t>Ultimately, JAX serves as a versatile tool for anyone in need of fast, flexible, and scalable computations, particularly for machine learning and scientific computing applications.</a:t>
            </a:r>
            <a:endParaRPr sz="1600">
              <a:solidFill>
                <a:srgbClr val="00FF00"/>
              </a:solidFill>
            </a:endParaRPr>
          </a:p>
          <a:p>
            <a:pPr indent="0" lvl="0" marL="0" rtl="0" algn="l">
              <a:spcBef>
                <a:spcPts val="1200"/>
              </a:spcBef>
              <a:spcAft>
                <a:spcPts val="120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0" name="Shape 80"/>
        <p:cNvGrpSpPr/>
        <p:nvPr/>
      </p:nvGrpSpPr>
      <p:grpSpPr>
        <a:xfrm>
          <a:off x="0" y="0"/>
          <a:ext cx="0" cy="0"/>
          <a:chOff x="0" y="0"/>
          <a:chExt cx="0" cy="0"/>
        </a:xfrm>
      </p:grpSpPr>
      <p:sp>
        <p:nvSpPr>
          <p:cNvPr id="81" name="Google Shape;81;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Bangers"/>
                <a:ea typeface="Bangers"/>
                <a:cs typeface="Bangers"/>
                <a:sym typeface="Bangers"/>
              </a:rPr>
              <a:t>JAX INSTALL</a:t>
            </a:r>
            <a:endParaRPr>
              <a:latin typeface="Bangers"/>
              <a:ea typeface="Bangers"/>
              <a:cs typeface="Bangers"/>
              <a:sym typeface="Bangers"/>
            </a:endParaRPr>
          </a:p>
        </p:txBody>
      </p:sp>
      <p:sp>
        <p:nvSpPr>
          <p:cNvPr id="82" name="Google Shape;82;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83" name="Google Shape;83;p17"/>
          <p:cNvPicPr preferRelativeResize="0"/>
          <p:nvPr/>
        </p:nvPicPr>
        <p:blipFill>
          <a:blip r:embed="rId3">
            <a:alphaModFix/>
          </a:blip>
          <a:stretch>
            <a:fillRect/>
          </a:stretch>
        </p:blipFill>
        <p:spPr>
          <a:xfrm>
            <a:off x="311700" y="1152475"/>
            <a:ext cx="7943850" cy="385762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Bangers"/>
                <a:ea typeface="Bangers"/>
                <a:cs typeface="Bangers"/>
                <a:sym typeface="Bangers"/>
              </a:rPr>
              <a:t>KEY FEATURES</a:t>
            </a:r>
            <a:r>
              <a:rPr lang="en"/>
              <a:t> </a:t>
            </a:r>
            <a:endParaRPr/>
          </a:p>
        </p:txBody>
      </p:sp>
      <p:sp>
        <p:nvSpPr>
          <p:cNvPr id="89" name="Google Shape;89;p18"/>
          <p:cNvSpPr txBox="1"/>
          <p:nvPr>
            <p:ph idx="1" type="body"/>
          </p:nvPr>
        </p:nvSpPr>
        <p:spPr>
          <a:xfrm>
            <a:off x="311700" y="1152475"/>
            <a:ext cx="4439700" cy="37728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Clr>
                <a:schemeClr val="dk1"/>
              </a:buClr>
              <a:buSzPts val="1400"/>
              <a:buChar char="●"/>
            </a:pPr>
            <a:r>
              <a:rPr lang="en" sz="1400">
                <a:solidFill>
                  <a:schemeClr val="dk1"/>
                </a:solidFill>
              </a:rPr>
              <a:t>High-performance computing</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Python based coding</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Updated version of Autograd</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JAX can automatically differentiate native Python and NumPy functions.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Differentiate through loops, branches, recursion, and closures, and it can take </a:t>
            </a:r>
            <a:r>
              <a:rPr i="1" lang="en" sz="1400">
                <a:solidFill>
                  <a:schemeClr val="dk1"/>
                </a:solidFill>
              </a:rPr>
              <a:t>derivatives of derivatives of derivatives.</a:t>
            </a:r>
            <a:endParaRPr i="1"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Supports backpropagation</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Run NumPy programs on CPU, GPUs, and TPUs</a:t>
            </a:r>
            <a:endParaRPr sz="1400"/>
          </a:p>
        </p:txBody>
      </p:sp>
      <p:pic>
        <p:nvPicPr>
          <p:cNvPr id="90" name="Google Shape;90;p18"/>
          <p:cNvPicPr preferRelativeResize="0"/>
          <p:nvPr/>
        </p:nvPicPr>
        <p:blipFill>
          <a:blip r:embed="rId3">
            <a:alphaModFix/>
          </a:blip>
          <a:stretch>
            <a:fillRect/>
          </a:stretch>
        </p:blipFill>
        <p:spPr>
          <a:xfrm>
            <a:off x="4751400" y="1152475"/>
            <a:ext cx="4392451" cy="2470750"/>
          </a:xfrm>
          <a:prstGeom prst="rect">
            <a:avLst/>
          </a:prstGeom>
          <a:noFill/>
          <a:ln>
            <a:noFill/>
          </a:ln>
        </p:spPr>
      </p:pic>
      <p:pic>
        <p:nvPicPr>
          <p:cNvPr id="91" name="Google Shape;91;p18"/>
          <p:cNvPicPr preferRelativeResize="0"/>
          <p:nvPr/>
        </p:nvPicPr>
        <p:blipFill>
          <a:blip r:embed="rId4">
            <a:alphaModFix/>
          </a:blip>
          <a:stretch>
            <a:fillRect/>
          </a:stretch>
        </p:blipFill>
        <p:spPr>
          <a:xfrm>
            <a:off x="6912506" y="0"/>
            <a:ext cx="2231494" cy="10177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95" name="Shape 95"/>
        <p:cNvGrpSpPr/>
        <p:nvPr/>
      </p:nvGrpSpPr>
      <p:grpSpPr>
        <a:xfrm>
          <a:off x="0" y="0"/>
          <a:ext cx="0" cy="0"/>
          <a:chOff x="0" y="0"/>
          <a:chExt cx="0" cy="0"/>
        </a:xfrm>
      </p:grpSpPr>
      <p:sp>
        <p:nvSpPr>
          <p:cNvPr id="96" name="Google Shape;96;p19"/>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2500">
                <a:latin typeface="Bangers"/>
                <a:ea typeface="Bangers"/>
                <a:cs typeface="Bangers"/>
                <a:sym typeface="Bangers"/>
              </a:rPr>
              <a:t>REAL</a:t>
            </a:r>
            <a:r>
              <a:rPr lang="en" sz="2500">
                <a:latin typeface="Bangers"/>
                <a:ea typeface="Bangers"/>
                <a:cs typeface="Bangers"/>
                <a:sym typeface="Bangers"/>
              </a:rPr>
              <a:t>-</a:t>
            </a:r>
            <a:r>
              <a:rPr lang="en" sz="2500">
                <a:latin typeface="Bangers"/>
                <a:ea typeface="Bangers"/>
                <a:cs typeface="Bangers"/>
                <a:sym typeface="Bangers"/>
              </a:rPr>
              <a:t>WORLD APPLICATIONS </a:t>
            </a:r>
            <a:endParaRPr sz="2500">
              <a:latin typeface="Bangers"/>
              <a:ea typeface="Bangers"/>
              <a:cs typeface="Bangers"/>
              <a:sym typeface="Bangers"/>
            </a:endParaRPr>
          </a:p>
        </p:txBody>
      </p:sp>
      <p:sp>
        <p:nvSpPr>
          <p:cNvPr id="97" name="Google Shape;97;p19"/>
          <p:cNvSpPr txBox="1"/>
          <p:nvPr>
            <p:ph idx="1" type="body"/>
          </p:nvPr>
        </p:nvSpPr>
        <p:spPr>
          <a:xfrm>
            <a:off x="311700" y="1152475"/>
            <a:ext cx="6008700" cy="3772800"/>
          </a:xfrm>
          <a:prstGeom prst="rect">
            <a:avLst/>
          </a:prstGeom>
        </p:spPr>
        <p:txBody>
          <a:bodyPr anchorCtr="0" anchor="t" bIns="91425" lIns="91425" spcFirstLastPara="1" rIns="91425" wrap="square" tIns="91425">
            <a:noAutofit/>
          </a:bodyPr>
          <a:lstStyle/>
          <a:p>
            <a:pPr indent="-317500" lvl="0" marL="457200" rtl="0" algn="l">
              <a:spcBef>
                <a:spcPts val="1200"/>
              </a:spcBef>
              <a:spcAft>
                <a:spcPts val="0"/>
              </a:spcAft>
              <a:buClr>
                <a:schemeClr val="dk1"/>
              </a:buClr>
              <a:buSzPts val="1400"/>
              <a:buChar char="●"/>
            </a:pPr>
            <a:r>
              <a:rPr lang="en" sz="1400">
                <a:solidFill>
                  <a:schemeClr val="dk1"/>
                </a:solidFill>
              </a:rPr>
              <a:t>Google DeepMind</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Google’s infrastructure runs on Google Brain’s research breakthroughs, uses JAX.</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Sequence-to-sequence learning, ability to rank search results, and serve and organize online ads.</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Apple</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Apple's AXLearn framework, builds on top of JAX and XLA.</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Train models with high efficiency and scalability on various training hardware and cloud platforms, TPUs and GPUs. </a:t>
            </a:r>
            <a:endParaRPr sz="1400">
              <a:solidFill>
                <a:schemeClr val="dk1"/>
              </a:solidFill>
            </a:endParaRPr>
          </a:p>
          <a:p>
            <a:pPr indent="-317500" lvl="0" marL="457200" rtl="0" algn="l">
              <a:spcBef>
                <a:spcPts val="0"/>
              </a:spcBef>
              <a:spcAft>
                <a:spcPts val="0"/>
              </a:spcAft>
              <a:buClr>
                <a:schemeClr val="dk1"/>
              </a:buClr>
              <a:buSzPts val="1400"/>
              <a:buChar char="●"/>
            </a:pPr>
            <a:r>
              <a:rPr lang="en" sz="1400">
                <a:solidFill>
                  <a:schemeClr val="dk1"/>
                </a:solidFill>
              </a:rPr>
              <a:t>xAI</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Released Grok-1  large language model in October of 2023.</a:t>
            </a:r>
            <a:endParaRPr sz="1400">
              <a:solidFill>
                <a:schemeClr val="dk1"/>
              </a:solidFill>
            </a:endParaRPr>
          </a:p>
          <a:p>
            <a:pPr indent="-317500" lvl="1" marL="914400" rtl="0" algn="l">
              <a:spcBef>
                <a:spcPts val="0"/>
              </a:spcBef>
              <a:spcAft>
                <a:spcPts val="0"/>
              </a:spcAft>
              <a:buClr>
                <a:schemeClr val="dk1"/>
              </a:buClr>
              <a:buSzPts val="1400"/>
              <a:buChar char="○"/>
            </a:pPr>
            <a:r>
              <a:rPr lang="en" sz="1400">
                <a:solidFill>
                  <a:schemeClr val="dk1"/>
                </a:solidFill>
              </a:rPr>
              <a:t>Trained from scratch using JAX and Rust.</a:t>
            </a:r>
            <a:endParaRPr sz="1400">
              <a:solidFill>
                <a:schemeClr val="dk1"/>
              </a:solidFill>
            </a:endParaRPr>
          </a:p>
        </p:txBody>
      </p:sp>
      <p:pic>
        <p:nvPicPr>
          <p:cNvPr id="98" name="Google Shape;98;p19"/>
          <p:cNvPicPr preferRelativeResize="0"/>
          <p:nvPr/>
        </p:nvPicPr>
        <p:blipFill>
          <a:blip r:embed="rId3">
            <a:alphaModFix/>
          </a:blip>
          <a:stretch>
            <a:fillRect/>
          </a:stretch>
        </p:blipFill>
        <p:spPr>
          <a:xfrm>
            <a:off x="6989856" y="4228900"/>
            <a:ext cx="2231494" cy="1017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 name="Shape 102"/>
        <p:cNvGrpSpPr/>
        <p:nvPr/>
      </p:nvGrpSpPr>
      <p:grpSpPr>
        <a:xfrm>
          <a:off x="0" y="0"/>
          <a:ext cx="0" cy="0"/>
          <a:chOff x="0" y="0"/>
          <a:chExt cx="0" cy="0"/>
        </a:xfrm>
      </p:grpSpPr>
      <p:sp>
        <p:nvSpPr>
          <p:cNvPr id="103" name="Google Shape;103;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en">
                <a:latin typeface="Bangers"/>
                <a:ea typeface="Bangers"/>
                <a:cs typeface="Bangers"/>
                <a:sym typeface="Bangers"/>
              </a:rPr>
              <a:t>JAX LINKS</a:t>
            </a:r>
            <a:endParaRPr>
              <a:latin typeface="Bangers"/>
              <a:ea typeface="Bangers"/>
              <a:cs typeface="Bangers"/>
              <a:sym typeface="Bangers"/>
            </a:endParaRPr>
          </a:p>
        </p:txBody>
      </p:sp>
      <p:sp>
        <p:nvSpPr>
          <p:cNvPr id="104" name="Google Shape;104;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100" u="sng">
                <a:solidFill>
                  <a:schemeClr val="hlink"/>
                </a:solidFill>
                <a:hlinkClick r:id="rId3"/>
              </a:rPr>
              <a:t>How to think in JAX — JAX documentation</a:t>
            </a:r>
            <a:endParaRPr/>
          </a:p>
          <a:p>
            <a:pPr indent="0" lvl="0" marL="0" rtl="0" algn="l">
              <a:spcBef>
                <a:spcPts val="1200"/>
              </a:spcBef>
              <a:spcAft>
                <a:spcPts val="0"/>
              </a:spcAft>
              <a:buNone/>
            </a:pPr>
            <a:r>
              <a:rPr lang="en" sz="1100" u="sng">
                <a:solidFill>
                  <a:schemeClr val="hlink"/>
                </a:solidFill>
                <a:hlinkClick r:id="rId4"/>
              </a:rPr>
              <a:t>GitHub - jax-ml/jax: Composable transformations of Python+NumPy programs: differentiate, vectorize, JIT to GPU/TPU, and more</a:t>
            </a:r>
            <a:endParaRPr/>
          </a:p>
          <a:p>
            <a:pPr indent="0" lvl="0" marL="0" rtl="0" algn="l">
              <a:spcBef>
                <a:spcPts val="1200"/>
              </a:spcBef>
              <a:spcAft>
                <a:spcPts val="0"/>
              </a:spcAft>
              <a:buNone/>
            </a:pPr>
            <a:r>
              <a:rPr lang="en" sz="1100" u="sng">
                <a:solidFill>
                  <a:schemeClr val="hlink"/>
                </a:solidFill>
                <a:hlinkClick r:id="rId5"/>
              </a:rPr>
              <a:t>jax/README.md at main · jax-ml/jax · GitHub</a:t>
            </a:r>
            <a:endParaRPr/>
          </a:p>
          <a:p>
            <a:pPr indent="0" lvl="0" marL="0" rtl="0" algn="l">
              <a:spcBef>
                <a:spcPts val="1200"/>
              </a:spcBef>
              <a:spcAft>
                <a:spcPts val="0"/>
              </a:spcAft>
              <a:buClr>
                <a:schemeClr val="dk1"/>
              </a:buClr>
              <a:buSzPts val="1100"/>
              <a:buFont typeface="Arial"/>
              <a:buNone/>
            </a:pPr>
            <a:r>
              <a:rPr lang="en" sz="1100" u="sng">
                <a:solidFill>
                  <a:schemeClr val="hlink"/>
                </a:solidFill>
                <a:hlinkClick r:id="rId6"/>
              </a:rPr>
              <a:t>autograd/README.md at master · HIPS/autograd · GitHub</a:t>
            </a:r>
            <a:endParaRPr sz="1100" u="sng">
              <a:solidFill>
                <a:schemeClr val="hlink"/>
              </a:solidFill>
            </a:endParaRPr>
          </a:p>
          <a:p>
            <a:pPr indent="0" lvl="0" marL="0" rtl="0" algn="l">
              <a:spcBef>
                <a:spcPts val="1200"/>
              </a:spcBef>
              <a:spcAft>
                <a:spcPts val="0"/>
              </a:spcAft>
              <a:buClr>
                <a:schemeClr val="dk1"/>
              </a:buClr>
              <a:buSzPts val="1100"/>
              <a:buFont typeface="Arial"/>
              <a:buNone/>
            </a:pPr>
            <a:r>
              <a:rPr lang="en" sz="1100" u="sng">
                <a:solidFill>
                  <a:schemeClr val="hlink"/>
                </a:solidFill>
                <a:hlinkClick r:id="rId7"/>
              </a:rPr>
              <a:t>OpenXLA Project</a:t>
            </a:r>
            <a:endParaRPr sz="1100" u="sng">
              <a:solidFill>
                <a:schemeClr val="hlink"/>
              </a:solidFill>
            </a:endParaRPr>
          </a:p>
          <a:p>
            <a:pPr indent="0" lvl="0" marL="0" rtl="0" algn="l">
              <a:spcBef>
                <a:spcPts val="1200"/>
              </a:spcBef>
              <a:spcAft>
                <a:spcPts val="0"/>
              </a:spcAft>
              <a:buNone/>
            </a:pPr>
            <a:r>
              <a:t/>
            </a:r>
            <a:endParaRPr/>
          </a:p>
          <a:p>
            <a:pPr indent="0" lvl="0" marL="12700" rtl="0" algn="l">
              <a:lnSpc>
                <a:spcPct val="90000"/>
              </a:lnSpc>
              <a:spcBef>
                <a:spcPts val="1200"/>
              </a:spcBef>
              <a:spcAft>
                <a:spcPts val="500"/>
              </a:spcAft>
              <a:buClr>
                <a:schemeClr val="dk1"/>
              </a:buClr>
              <a:buSzPts val="1100"/>
              <a:buFont typeface="Arial"/>
              <a:buNone/>
            </a:pPr>
            <a:r>
              <a:t/>
            </a:r>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8" name="Shape 108"/>
        <p:cNvGrpSpPr/>
        <p:nvPr/>
      </p:nvGrpSpPr>
      <p:grpSpPr>
        <a:xfrm>
          <a:off x="0" y="0"/>
          <a:ext cx="0" cy="0"/>
          <a:chOff x="0" y="0"/>
          <a:chExt cx="0" cy="0"/>
        </a:xfrm>
      </p:grpSpPr>
      <p:sp>
        <p:nvSpPr>
          <p:cNvPr id="109" name="Google Shape;109;p21"/>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p>
            <a:pPr indent="0" lvl="0" marL="0" rtl="0" algn="ctr">
              <a:lnSpc>
                <a:spcPct val="115000"/>
              </a:lnSpc>
              <a:spcBef>
                <a:spcPts val="2000"/>
              </a:spcBef>
              <a:spcAft>
                <a:spcPts val="600"/>
              </a:spcAft>
              <a:buClr>
                <a:schemeClr val="dk1"/>
              </a:buClr>
              <a:buSzPts val="1100"/>
              <a:buFont typeface="Arial"/>
              <a:buNone/>
            </a:pPr>
            <a:r>
              <a:rPr lang="en" sz="2000">
                <a:latin typeface="Bangers"/>
                <a:ea typeface="Bangers"/>
                <a:cs typeface="Bangers"/>
                <a:sym typeface="Bangers"/>
              </a:rPr>
              <a:t>NumPy: The Foundation of Scientific Computing in Python</a:t>
            </a:r>
            <a:endParaRPr>
              <a:latin typeface="Bangers"/>
              <a:ea typeface="Bangers"/>
              <a:cs typeface="Bangers"/>
              <a:sym typeface="Bangers"/>
            </a:endParaRPr>
          </a:p>
        </p:txBody>
      </p:sp>
      <p:sp>
        <p:nvSpPr>
          <p:cNvPr id="110" name="Google Shape;110;p21"/>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latin typeface="Bangers"/>
                <a:ea typeface="Bangers"/>
                <a:cs typeface="Bangers"/>
                <a:sym typeface="Bangers"/>
              </a:rPr>
              <a:t>  </a:t>
            </a:r>
            <a:r>
              <a:rPr lang="en" sz="1700">
                <a:solidFill>
                  <a:schemeClr val="dk1"/>
                </a:solidFill>
                <a:latin typeface="Bangers"/>
                <a:ea typeface="Bangers"/>
                <a:cs typeface="Bangers"/>
                <a:sym typeface="Bangers"/>
              </a:rPr>
              <a:t>Origins and Development</a:t>
            </a:r>
            <a:endParaRPr sz="1700">
              <a:solidFill>
                <a:schemeClr val="dk1"/>
              </a:solidFill>
              <a:latin typeface="Bangers"/>
              <a:ea typeface="Bangers"/>
              <a:cs typeface="Bangers"/>
              <a:sym typeface="Bangers"/>
            </a:endParaRPr>
          </a:p>
          <a:p>
            <a:pPr indent="0" lvl="0" marL="0" rtl="0" algn="l">
              <a:spcBef>
                <a:spcPts val="1200"/>
              </a:spcBef>
              <a:spcAft>
                <a:spcPts val="0"/>
              </a:spcAft>
              <a:buClr>
                <a:schemeClr val="dk1"/>
              </a:buClr>
              <a:buSzPts val="1100"/>
              <a:buFont typeface="Arial"/>
              <a:buNone/>
            </a:pPr>
            <a:r>
              <a:rPr lang="en" sz="1200">
                <a:solidFill>
                  <a:schemeClr val="dk1"/>
                </a:solidFill>
              </a:rPr>
              <a:t>NumPy (Numerical Python) emerged from earlier array-processing packages in Python. Initially created by Jim Hugunin at MIT in 1995 as "Numeric," it underwent significant evolution when Travis Oliphant combined features from Numeric and Numarray to create NumPy in 2005 (Harris et al., 2020). The project began with limited funding and was primarily developed by graduate students, yet it transformed into a cornerstone of scientific computing (van der Walt et al., 2011).</a:t>
            </a:r>
            <a:endParaRPr sz="1200">
              <a:solidFill>
                <a:schemeClr val="dk1"/>
              </a:solidFill>
            </a:endParaRPr>
          </a:p>
          <a:p>
            <a:pPr indent="0" lvl="0" marL="0" rtl="0" algn="l">
              <a:spcBef>
                <a:spcPts val="0"/>
              </a:spcBef>
              <a:spcAft>
                <a:spcPts val="1200"/>
              </a:spcAft>
              <a:buNone/>
            </a:pPr>
            <a:r>
              <a:t/>
            </a:r>
            <a:endParaRPr/>
          </a:p>
        </p:txBody>
      </p:sp>
      <p:sp>
        <p:nvSpPr>
          <p:cNvPr id="111" name="Google Shape;111;p21"/>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lnSpcReduction="10000"/>
          </a:bodyPr>
          <a:lstStyle/>
          <a:p>
            <a:pPr indent="0" lvl="0" marL="0" rtl="0" algn="l">
              <a:spcBef>
                <a:spcPts val="1800"/>
              </a:spcBef>
              <a:spcAft>
                <a:spcPts val="0"/>
              </a:spcAft>
              <a:buClr>
                <a:schemeClr val="dk1"/>
              </a:buClr>
              <a:buSzPts val="1100"/>
              <a:buFont typeface="Arial"/>
              <a:buNone/>
            </a:pPr>
            <a:r>
              <a:rPr lang="en" sz="1700">
                <a:solidFill>
                  <a:schemeClr val="dk1"/>
                </a:solidFill>
                <a:latin typeface="Bangers"/>
                <a:ea typeface="Bangers"/>
                <a:cs typeface="Bangers"/>
                <a:sym typeface="Bangers"/>
              </a:rPr>
              <a:t>Purpose and Core Features</a:t>
            </a:r>
            <a:endParaRPr sz="1700">
              <a:solidFill>
                <a:schemeClr val="dk1"/>
              </a:solidFill>
              <a:latin typeface="Bangers"/>
              <a:ea typeface="Bangers"/>
              <a:cs typeface="Bangers"/>
              <a:sym typeface="Bangers"/>
            </a:endParaRPr>
          </a:p>
          <a:p>
            <a:pPr indent="0" lvl="0" marL="0" rtl="0" algn="l">
              <a:spcBef>
                <a:spcPts val="400"/>
              </a:spcBef>
              <a:spcAft>
                <a:spcPts val="0"/>
              </a:spcAft>
              <a:buClr>
                <a:schemeClr val="dk1"/>
              </a:buClr>
              <a:buSzPts val="1100"/>
              <a:buFont typeface="Arial"/>
              <a:buNone/>
            </a:pPr>
            <a:r>
              <a:rPr lang="en" sz="1200">
                <a:solidFill>
                  <a:schemeClr val="dk1"/>
                </a:solidFill>
              </a:rPr>
              <a:t>NumPy's primary purpose is to provide efficient array processing and numerical computing capabilities in Python. Its key features include:</a:t>
            </a:r>
            <a:endParaRPr sz="1200">
              <a:solidFill>
                <a:schemeClr val="dk1"/>
              </a:solidFill>
            </a:endParaRPr>
          </a:p>
          <a:p>
            <a:pPr indent="0" lvl="0" marL="0" rtl="0" algn="l">
              <a:spcBef>
                <a:spcPts val="1600"/>
              </a:spcBef>
              <a:spcAft>
                <a:spcPts val="0"/>
              </a:spcAft>
              <a:buClr>
                <a:schemeClr val="dk1"/>
              </a:buClr>
              <a:buSzPts val="1100"/>
              <a:buFont typeface="Arial"/>
              <a:buNone/>
            </a:pPr>
            <a:r>
              <a:rPr lang="en">
                <a:solidFill>
                  <a:srgbClr val="434343"/>
                </a:solidFill>
                <a:latin typeface="Bangers"/>
                <a:ea typeface="Bangers"/>
                <a:cs typeface="Bangers"/>
                <a:sym typeface="Bangers"/>
              </a:rPr>
              <a:t>Array Processing</a:t>
            </a:r>
            <a:endParaRPr>
              <a:solidFill>
                <a:srgbClr val="434343"/>
              </a:solidFill>
              <a:latin typeface="Bangers"/>
              <a:ea typeface="Bangers"/>
              <a:cs typeface="Bangers"/>
              <a:sym typeface="Bangers"/>
            </a:endParaRPr>
          </a:p>
          <a:p>
            <a:pPr indent="-304800" lvl="0" marL="457200" rtl="0" algn="l">
              <a:spcBef>
                <a:spcPts val="600"/>
              </a:spcBef>
              <a:spcAft>
                <a:spcPts val="0"/>
              </a:spcAft>
              <a:buClr>
                <a:schemeClr val="dk1"/>
              </a:buClr>
              <a:buSzPts val="1200"/>
              <a:buFont typeface="Roboto"/>
              <a:buChar char="●"/>
            </a:pPr>
            <a:r>
              <a:rPr lang="en" sz="1200">
                <a:solidFill>
                  <a:schemeClr val="dk1"/>
                </a:solidFill>
              </a:rPr>
              <a:t>Powerful n-dimensional array object (ndarray) for efficient data storage and manipulation (Harris et al., 2020)</a:t>
            </a:r>
            <a:endParaRPr sz="1200">
              <a:solidFill>
                <a:schemeClr val="dk1"/>
              </a:solidFill>
            </a:endParaRPr>
          </a:p>
          <a:p>
            <a:pPr indent="-304800" lvl="0" marL="457200" rtl="0" algn="l">
              <a:spcBef>
                <a:spcPts val="0"/>
              </a:spcBef>
              <a:spcAft>
                <a:spcPts val="0"/>
              </a:spcAft>
              <a:buClr>
                <a:schemeClr val="dk1"/>
              </a:buClr>
              <a:buSzPts val="1200"/>
              <a:buFont typeface="Arial"/>
              <a:buChar char="●"/>
            </a:pPr>
            <a:r>
              <a:rPr lang="en" sz="1200">
                <a:solidFill>
                  <a:schemeClr val="dk1"/>
                </a:solidFill>
              </a:rPr>
              <a:t>Memory-efficient storage through homogeneous data types</a:t>
            </a:r>
            <a:endParaRPr sz="1200">
              <a:solidFill>
                <a:schemeClr val="dk1"/>
              </a:solidFill>
            </a:endParaRPr>
          </a:p>
          <a:p>
            <a:pPr indent="-304800" lvl="0" marL="457200" rtl="0" algn="l">
              <a:spcBef>
                <a:spcPts val="0"/>
              </a:spcBef>
              <a:spcAft>
                <a:spcPts val="0"/>
              </a:spcAft>
              <a:buClr>
                <a:schemeClr val="dk1"/>
              </a:buClr>
              <a:buSzPts val="1200"/>
              <a:buFont typeface="Arial"/>
              <a:buChar char="●"/>
            </a:pPr>
            <a:r>
              <a:rPr lang="en" sz="1200">
                <a:solidFill>
                  <a:schemeClr val="dk1"/>
                </a:solidFill>
              </a:rPr>
              <a:t>Advanced array operations including reshaping, slicing, and indexing (Oliphant, 2015)</a:t>
            </a:r>
            <a:endParaRPr sz="1200">
              <a:solidFill>
                <a:schemeClr val="dk1"/>
              </a:solidFill>
            </a:endParaRPr>
          </a:p>
          <a:p>
            <a:pPr indent="0" lvl="0" marL="457200" rtl="0" algn="l">
              <a:spcBef>
                <a:spcPts val="600"/>
              </a:spcBef>
              <a:spcAft>
                <a:spcPts val="600"/>
              </a:spcAft>
              <a:buNone/>
            </a:pPr>
            <a:r>
              <a:t/>
            </a:r>
            <a:endParaRPr/>
          </a:p>
        </p:txBody>
      </p:sp>
      <p:pic>
        <p:nvPicPr>
          <p:cNvPr id="112" name="Google Shape;112;p21"/>
          <p:cNvPicPr preferRelativeResize="0"/>
          <p:nvPr/>
        </p:nvPicPr>
        <p:blipFill>
          <a:blip r:embed="rId3">
            <a:alphaModFix/>
          </a:blip>
          <a:stretch>
            <a:fillRect/>
          </a:stretch>
        </p:blipFill>
        <p:spPr>
          <a:xfrm>
            <a:off x="175850" y="3684400"/>
            <a:ext cx="4396150" cy="115765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